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grandir Bold" panose="020B0604020202020204" charset="0"/>
      <p:regular r:id="rId18"/>
    </p:embeddedFont>
    <p:embeddedFont>
      <p:font typeface="Calibri" panose="020F0502020204030204" pitchFamily="34" charset="0"/>
      <p:regular r:id="rId19"/>
      <p:bold r:id="rId20"/>
      <p:italic r:id="rId21"/>
      <p:boldItalic r:id="rId22"/>
    </p:embeddedFont>
    <p:embeddedFont>
      <p:font typeface="Poppins" panose="00000500000000000000" pitchFamily="2" charset="0"/>
      <p:regular r:id="rId23"/>
    </p:embeddedFont>
    <p:embeddedFont>
      <p:font typeface="Poppins Bold" panose="00000800000000000000"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0.sv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35.svg"/><Relationship Id="rId10" Type="http://schemas.openxmlformats.org/officeDocument/2006/relationships/image" Target="../media/image53.png"/><Relationship Id="rId4" Type="http://schemas.openxmlformats.org/officeDocument/2006/relationships/image" Target="../media/image34.png"/><Relationship Id="rId9" Type="http://schemas.openxmlformats.org/officeDocument/2006/relationships/image" Target="../media/image47.svg"/></Relationships>
</file>

<file path=ppt/slides/_rels/slide1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0.sv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35.svg"/><Relationship Id="rId10" Type="http://schemas.openxmlformats.org/officeDocument/2006/relationships/image" Target="../media/image54.png"/><Relationship Id="rId4" Type="http://schemas.openxmlformats.org/officeDocument/2006/relationships/image" Target="../media/image34.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0.svg"/><Relationship Id="rId3" Type="http://schemas.openxmlformats.org/officeDocument/2006/relationships/image" Target="../media/image35.svg"/><Relationship Id="rId7" Type="http://schemas.openxmlformats.org/officeDocument/2006/relationships/image" Target="../media/image20.svg"/><Relationship Id="rId12"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4.svg"/><Relationship Id="rId5" Type="http://schemas.openxmlformats.org/officeDocument/2006/relationships/image" Target="../media/image38.svg"/><Relationship Id="rId10" Type="http://schemas.openxmlformats.org/officeDocument/2006/relationships/image" Target="../media/image13.png"/><Relationship Id="rId4" Type="http://schemas.openxmlformats.org/officeDocument/2006/relationships/image" Target="../media/image37.png"/><Relationship Id="rId9" Type="http://schemas.openxmlformats.org/officeDocument/2006/relationships/image" Target="../media/image12.svg"/><Relationship Id="rId14" Type="http://schemas.openxmlformats.org/officeDocument/2006/relationships/image" Target="../media/image55.jpeg"/></Relationships>
</file>

<file path=ppt/slides/_rels/slide1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30.svg"/><Relationship Id="rId7" Type="http://schemas.openxmlformats.org/officeDocument/2006/relationships/image" Target="../media/image14.svg"/><Relationship Id="rId12" Type="http://schemas.openxmlformats.org/officeDocument/2006/relationships/image" Target="../media/image5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9.png"/><Relationship Id="rId5" Type="http://schemas.openxmlformats.org/officeDocument/2006/relationships/image" Target="../media/image12.svg"/><Relationship Id="rId10" Type="http://schemas.openxmlformats.org/officeDocument/2006/relationships/image" Target="../media/image58.svg"/><Relationship Id="rId4" Type="http://schemas.openxmlformats.org/officeDocument/2006/relationships/image" Target="../media/image11.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svg"/><Relationship Id="rId10" Type="http://schemas.openxmlformats.org/officeDocument/2006/relationships/image" Target="../media/image31.jpeg"/><Relationship Id="rId4" Type="http://schemas.openxmlformats.org/officeDocument/2006/relationships/image" Target="../media/image7.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jpeg"/><Relationship Id="rId3" Type="http://schemas.openxmlformats.org/officeDocument/2006/relationships/image" Target="../media/image6.svg"/><Relationship Id="rId7" Type="http://schemas.openxmlformats.org/officeDocument/2006/relationships/image" Target="../media/image18.svg"/><Relationship Id="rId12" Type="http://schemas.openxmlformats.org/officeDocument/2006/relationships/image" Target="../media/image21.jpeg"/><Relationship Id="rId17" Type="http://schemas.openxmlformats.org/officeDocument/2006/relationships/image" Target="../media/image26.svg"/><Relationship Id="rId2" Type="http://schemas.openxmlformats.org/officeDocument/2006/relationships/image" Target="../media/image5.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24.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20.svg"/><Relationship Id="rId14" Type="http://schemas.openxmlformats.org/officeDocument/2006/relationships/image" Target="../media/image23.jpe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8.svg"/><Relationship Id="rId7"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svg"/><Relationship Id="rId10" Type="http://schemas.openxmlformats.org/officeDocument/2006/relationships/image" Target="../media/image33.svg"/><Relationship Id="rId4" Type="http://schemas.openxmlformats.org/officeDocument/2006/relationships/image" Target="../media/image29.png"/><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5.svg"/><Relationship Id="rId7" Type="http://schemas.openxmlformats.org/officeDocument/2006/relationships/image" Target="../media/image19.png"/><Relationship Id="rId12" Type="http://schemas.openxmlformats.org/officeDocument/2006/relationships/image" Target="../media/image14.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13.png"/><Relationship Id="rId5" Type="http://schemas.openxmlformats.org/officeDocument/2006/relationships/image" Target="../media/image37.png"/><Relationship Id="rId10" Type="http://schemas.openxmlformats.org/officeDocument/2006/relationships/image" Target="../media/image12.svg"/><Relationship Id="rId4" Type="http://schemas.openxmlformats.org/officeDocument/2006/relationships/image" Target="../media/image36.jpe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40.svg"/><Relationship Id="rId7" Type="http://schemas.openxmlformats.org/officeDocument/2006/relationships/image" Target="../media/image29.png"/><Relationship Id="rId12" Type="http://schemas.openxmlformats.org/officeDocument/2006/relationships/image" Target="../media/image1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jpeg"/><Relationship Id="rId11" Type="http://schemas.openxmlformats.org/officeDocument/2006/relationships/image" Target="../media/image13.png"/><Relationship Id="rId5" Type="http://schemas.openxmlformats.org/officeDocument/2006/relationships/image" Target="../media/image42.svg"/><Relationship Id="rId10" Type="http://schemas.openxmlformats.org/officeDocument/2006/relationships/image" Target="../media/image45.svg"/><Relationship Id="rId4" Type="http://schemas.openxmlformats.org/officeDocument/2006/relationships/image" Target="../media/image41.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0.sv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35.sv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image" Target="../media/image47.sv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sv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0.sv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35.svg"/><Relationship Id="rId10" Type="http://schemas.openxmlformats.org/officeDocument/2006/relationships/image" Target="../media/image52.png"/><Relationship Id="rId4" Type="http://schemas.openxmlformats.org/officeDocument/2006/relationships/image" Target="../media/image34.png"/><Relationship Id="rId9"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6191036" y="1028700"/>
            <a:ext cx="13795319" cy="12762259"/>
          </a:xfrm>
          <a:custGeom>
            <a:avLst/>
            <a:gdLst/>
            <a:ahLst/>
            <a:cxnLst/>
            <a:rect l="l" t="t" r="r" b="b"/>
            <a:pathLst>
              <a:path w="13795319" h="12762259">
                <a:moveTo>
                  <a:pt x="0" y="0"/>
                </a:moveTo>
                <a:lnTo>
                  <a:pt x="13795318" y="0"/>
                </a:lnTo>
                <a:lnTo>
                  <a:pt x="13795318" y="12762259"/>
                </a:lnTo>
                <a:lnTo>
                  <a:pt x="0" y="127622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647891" y="4785586"/>
            <a:ext cx="5072616" cy="0"/>
          </a:xfrm>
          <a:prstGeom prst="line">
            <a:avLst/>
          </a:prstGeom>
          <a:ln w="66675" cap="rnd">
            <a:solidFill>
              <a:srgbClr val="003333"/>
            </a:solidFill>
            <a:prstDash val="solid"/>
            <a:headEnd type="none" w="sm" len="sm"/>
            <a:tailEnd type="none" w="sm" len="sm"/>
          </a:ln>
        </p:spPr>
      </p:sp>
      <p:sp>
        <p:nvSpPr>
          <p:cNvPr id="6" name="Freeform 6"/>
          <p:cNvSpPr/>
          <p:nvPr/>
        </p:nvSpPr>
        <p:spPr>
          <a:xfrm>
            <a:off x="8701485" y="3370202"/>
            <a:ext cx="8289205" cy="5350305"/>
          </a:xfrm>
          <a:custGeom>
            <a:avLst/>
            <a:gdLst/>
            <a:ahLst/>
            <a:cxnLst/>
            <a:rect l="l" t="t" r="r" b="b"/>
            <a:pathLst>
              <a:path w="8289205" h="5350305">
                <a:moveTo>
                  <a:pt x="0" y="0"/>
                </a:moveTo>
                <a:lnTo>
                  <a:pt x="8289205" y="0"/>
                </a:lnTo>
                <a:lnTo>
                  <a:pt x="8289205" y="5350305"/>
                </a:lnTo>
                <a:lnTo>
                  <a:pt x="0" y="53503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287559" y="4696854"/>
            <a:ext cx="7613739" cy="5628697"/>
          </a:xfrm>
          <a:custGeom>
            <a:avLst/>
            <a:gdLst/>
            <a:ahLst/>
            <a:cxnLst/>
            <a:rect l="l" t="t" r="r" b="b"/>
            <a:pathLst>
              <a:path w="7613739" h="5628697">
                <a:moveTo>
                  <a:pt x="0" y="5628697"/>
                </a:moveTo>
                <a:lnTo>
                  <a:pt x="7613739" y="5628697"/>
                </a:lnTo>
                <a:lnTo>
                  <a:pt x="7613739" y="0"/>
                </a:lnTo>
                <a:lnTo>
                  <a:pt x="0" y="0"/>
                </a:lnTo>
                <a:lnTo>
                  <a:pt x="0" y="5628697"/>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5338535">
            <a:off x="14100050" y="-508789"/>
            <a:ext cx="3883552" cy="4546345"/>
          </a:xfrm>
          <a:custGeom>
            <a:avLst/>
            <a:gdLst/>
            <a:ahLst/>
            <a:cxnLst/>
            <a:rect l="l" t="t" r="r" b="b"/>
            <a:pathLst>
              <a:path w="3883552" h="4546345">
                <a:moveTo>
                  <a:pt x="0" y="0"/>
                </a:moveTo>
                <a:lnTo>
                  <a:pt x="3883552" y="0"/>
                </a:lnTo>
                <a:lnTo>
                  <a:pt x="3883552" y="4546345"/>
                </a:lnTo>
                <a:lnTo>
                  <a:pt x="0" y="45463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254862">
            <a:off x="231407" y="6088691"/>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7297856">
            <a:off x="13363366" y="-1446338"/>
            <a:ext cx="4446248" cy="4114800"/>
          </a:xfrm>
          <a:custGeom>
            <a:avLst/>
            <a:gdLst/>
            <a:ahLst/>
            <a:cxnLst/>
            <a:rect l="l" t="t" r="r" b="b"/>
            <a:pathLst>
              <a:path w="4446248" h="4114800">
                <a:moveTo>
                  <a:pt x="0" y="0"/>
                </a:moveTo>
                <a:lnTo>
                  <a:pt x="4446247" y="0"/>
                </a:lnTo>
                <a:lnTo>
                  <a:pt x="444624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rot="938244">
            <a:off x="8247460" y="1764384"/>
            <a:ext cx="454026" cy="439167"/>
          </a:xfrm>
          <a:custGeom>
            <a:avLst/>
            <a:gdLst/>
            <a:ahLst/>
            <a:cxnLst/>
            <a:rect l="l" t="t" r="r" b="b"/>
            <a:pathLst>
              <a:path w="454026" h="439167">
                <a:moveTo>
                  <a:pt x="0" y="0"/>
                </a:moveTo>
                <a:lnTo>
                  <a:pt x="454025" y="0"/>
                </a:lnTo>
                <a:lnTo>
                  <a:pt x="454025" y="439166"/>
                </a:lnTo>
                <a:lnTo>
                  <a:pt x="0" y="4391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rot="-974288">
            <a:off x="577890" y="3613151"/>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3" name="Group 13"/>
          <p:cNvGrpSpPr/>
          <p:nvPr/>
        </p:nvGrpSpPr>
        <p:grpSpPr>
          <a:xfrm>
            <a:off x="4418559" y="6698809"/>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1647891" y="2322103"/>
            <a:ext cx="6548783" cy="2086610"/>
          </a:xfrm>
          <a:prstGeom prst="rect">
            <a:avLst/>
          </a:prstGeom>
        </p:spPr>
        <p:txBody>
          <a:bodyPr lIns="0" tIns="0" rIns="0" bIns="0" rtlCol="0" anchor="t">
            <a:spAutoFit/>
          </a:bodyPr>
          <a:lstStyle/>
          <a:p>
            <a:pPr algn="l">
              <a:lnSpc>
                <a:spcPts val="7480"/>
              </a:lnSpc>
            </a:pPr>
            <a:r>
              <a:rPr lang="en-US" sz="6800" b="1">
                <a:solidFill>
                  <a:srgbClr val="456ED5"/>
                </a:solidFill>
                <a:latin typeface="Agrandir Bold"/>
                <a:ea typeface="Agrandir Bold"/>
                <a:cs typeface="Agrandir Bold"/>
                <a:sym typeface="Agrandir Bold"/>
              </a:rPr>
              <a:t>Manufacturing Productivity</a:t>
            </a:r>
          </a:p>
        </p:txBody>
      </p:sp>
      <p:grpSp>
        <p:nvGrpSpPr>
          <p:cNvPr id="17" name="Group 17"/>
          <p:cNvGrpSpPr/>
          <p:nvPr/>
        </p:nvGrpSpPr>
        <p:grpSpPr>
          <a:xfrm>
            <a:off x="5575953" y="519328"/>
            <a:ext cx="341666" cy="34166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CEE6F9"/>
              </a:solidFill>
              <a:prstDash val="solid"/>
              <a:miter/>
            </a:ln>
          </p:spPr>
        </p:sp>
        <p:sp>
          <p:nvSpPr>
            <p:cNvPr id="19" name="TextBox 19"/>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6649601" y="2862712"/>
            <a:ext cx="141811" cy="14181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a:off x="632396" y="790089"/>
            <a:ext cx="141811" cy="14181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a:off x="17299931" y="4364254"/>
            <a:ext cx="260405" cy="26040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9" name="Freeform 29"/>
          <p:cNvSpPr/>
          <p:nvPr/>
        </p:nvSpPr>
        <p:spPr>
          <a:xfrm rot="-728279">
            <a:off x="9563651" y="3916857"/>
            <a:ext cx="916891" cy="813532"/>
          </a:xfrm>
          <a:custGeom>
            <a:avLst/>
            <a:gdLst/>
            <a:ahLst/>
            <a:cxnLst/>
            <a:rect l="l" t="t" r="r" b="b"/>
            <a:pathLst>
              <a:path w="916891" h="813532">
                <a:moveTo>
                  <a:pt x="0" y="0"/>
                </a:moveTo>
                <a:lnTo>
                  <a:pt x="916891" y="0"/>
                </a:lnTo>
                <a:lnTo>
                  <a:pt x="916891" y="813532"/>
                </a:lnTo>
                <a:lnTo>
                  <a:pt x="0" y="813532"/>
                </a:lnTo>
                <a:lnTo>
                  <a:pt x="0" y="0"/>
                </a:lnTo>
                <a:close/>
              </a:path>
            </a:pathLst>
          </a:custGeom>
          <a:blipFill>
            <a:blip r:embed="rId16">
              <a:alphaModFix amt="17000"/>
              <a:extLst>
                <a:ext uri="{96DAC541-7B7A-43D3-8B79-37D633B846F1}">
                  <asvg:svgBlip xmlns:asvg="http://schemas.microsoft.com/office/drawing/2016/SVG/main" r:embed="rId17"/>
                </a:ext>
              </a:extLst>
            </a:blip>
            <a:stretch>
              <a:fillRect/>
            </a:stretch>
          </a:blipFill>
        </p:spPr>
      </p:sp>
      <p:sp>
        <p:nvSpPr>
          <p:cNvPr id="30" name="TextBox 30"/>
          <p:cNvSpPr txBox="1"/>
          <p:nvPr/>
        </p:nvSpPr>
        <p:spPr>
          <a:xfrm>
            <a:off x="1647891" y="5157286"/>
            <a:ext cx="4967996" cy="509905"/>
          </a:xfrm>
          <a:prstGeom prst="rect">
            <a:avLst/>
          </a:prstGeom>
        </p:spPr>
        <p:txBody>
          <a:bodyPr lIns="0" tIns="0" rIns="0" bIns="0" rtlCol="0" anchor="t">
            <a:spAutoFit/>
          </a:bodyPr>
          <a:lstStyle/>
          <a:p>
            <a:pPr algn="l">
              <a:lnSpc>
                <a:spcPts val="3919"/>
              </a:lnSpc>
            </a:pPr>
            <a:r>
              <a:rPr lang="en-US" sz="2799">
                <a:solidFill>
                  <a:srgbClr val="0B0A0A"/>
                </a:solidFill>
                <a:latin typeface="Poppins"/>
                <a:ea typeface="Poppins"/>
                <a:cs typeface="Poppins"/>
                <a:sym typeface="Poppins"/>
              </a:rPr>
              <a:t>Analyzing factory efficiency.</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551257" y="5996465"/>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04694" y="-17784"/>
            <a:ext cx="6483306" cy="4533904"/>
          </a:xfrm>
          <a:custGeom>
            <a:avLst/>
            <a:gdLst/>
            <a:ahLst/>
            <a:cxnLst/>
            <a:rect l="l" t="t" r="r" b="b"/>
            <a:pathLst>
              <a:path w="6483306" h="4533904">
                <a:moveTo>
                  <a:pt x="0" y="0"/>
                </a:moveTo>
                <a:lnTo>
                  <a:pt x="6483306" y="0"/>
                </a:lnTo>
                <a:lnTo>
                  <a:pt x="6483306" y="4533904"/>
                </a:lnTo>
                <a:lnTo>
                  <a:pt x="0" y="4533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825716" y="1215361"/>
            <a:ext cx="260405" cy="26040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1837441" y="1475765"/>
            <a:ext cx="14613118" cy="8296785"/>
            <a:chOff x="0" y="0"/>
            <a:chExt cx="2263954" cy="1285389"/>
          </a:xfrm>
        </p:grpSpPr>
        <p:sp>
          <p:nvSpPr>
            <p:cNvPr id="8" name="Freeform 8"/>
            <p:cNvSpPr/>
            <p:nvPr/>
          </p:nvSpPr>
          <p:spPr>
            <a:xfrm>
              <a:off x="0" y="0"/>
              <a:ext cx="2263954" cy="1285389"/>
            </a:xfrm>
            <a:custGeom>
              <a:avLst/>
              <a:gdLst/>
              <a:ahLst/>
              <a:cxnLst/>
              <a:rect l="l" t="t" r="r" b="b"/>
              <a:pathLst>
                <a:path w="2263954" h="1285389">
                  <a:moveTo>
                    <a:pt x="15894" y="0"/>
                  </a:moveTo>
                  <a:lnTo>
                    <a:pt x="2248061" y="0"/>
                  </a:lnTo>
                  <a:cubicBezTo>
                    <a:pt x="2252276" y="0"/>
                    <a:pt x="2256319" y="1675"/>
                    <a:pt x="2259299" y="4655"/>
                  </a:cubicBezTo>
                  <a:cubicBezTo>
                    <a:pt x="2262280" y="7636"/>
                    <a:pt x="2263954" y="11678"/>
                    <a:pt x="2263954" y="15894"/>
                  </a:cubicBezTo>
                  <a:lnTo>
                    <a:pt x="2263954" y="1269495"/>
                  </a:lnTo>
                  <a:cubicBezTo>
                    <a:pt x="2263954" y="1273711"/>
                    <a:pt x="2262280" y="1277753"/>
                    <a:pt x="2259299" y="1280734"/>
                  </a:cubicBezTo>
                  <a:cubicBezTo>
                    <a:pt x="2256319" y="1283715"/>
                    <a:pt x="2252276" y="1285389"/>
                    <a:pt x="2248061" y="1285389"/>
                  </a:cubicBezTo>
                  <a:lnTo>
                    <a:pt x="15894" y="1285389"/>
                  </a:lnTo>
                  <a:cubicBezTo>
                    <a:pt x="11678" y="1285389"/>
                    <a:pt x="7636" y="1283715"/>
                    <a:pt x="4655" y="1280734"/>
                  </a:cubicBezTo>
                  <a:cubicBezTo>
                    <a:pt x="1675" y="1277753"/>
                    <a:pt x="0" y="1273711"/>
                    <a:pt x="0" y="1269495"/>
                  </a:cubicBezTo>
                  <a:lnTo>
                    <a:pt x="0" y="15894"/>
                  </a:lnTo>
                  <a:cubicBezTo>
                    <a:pt x="0" y="11678"/>
                    <a:pt x="1675" y="7636"/>
                    <a:pt x="4655" y="4655"/>
                  </a:cubicBezTo>
                  <a:cubicBezTo>
                    <a:pt x="7636" y="1675"/>
                    <a:pt x="11678" y="0"/>
                    <a:pt x="15894" y="0"/>
                  </a:cubicBezTo>
                  <a:close/>
                </a:path>
              </a:pathLst>
            </a:custGeom>
            <a:blipFill>
              <a:blip r:embed="rId6"/>
              <a:stretch>
                <a:fillRect l="-914" r="-914"/>
              </a:stretch>
            </a:blipFill>
          </p:spPr>
        </p:sp>
      </p:grpSp>
      <p:sp>
        <p:nvSpPr>
          <p:cNvPr id="9" name="Freeform 9"/>
          <p:cNvSpPr/>
          <p:nvPr/>
        </p:nvSpPr>
        <p:spPr>
          <a:xfrm rot="4360010">
            <a:off x="653554" y="843856"/>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738756" y="9116489"/>
            <a:ext cx="141811" cy="1418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6783573" y="781316"/>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3151929" y="332130"/>
            <a:ext cx="6658648" cy="1143635"/>
          </a:xfrm>
          <a:prstGeom prst="rect">
            <a:avLst/>
          </a:prstGeom>
        </p:spPr>
        <p:txBody>
          <a:bodyPr lIns="0" tIns="0" rIns="0" bIns="0" rtlCol="0" anchor="t">
            <a:spAutoFit/>
          </a:bodyPr>
          <a:lstStyle/>
          <a:p>
            <a:pPr marL="0" lvl="0" indent="0" algn="l">
              <a:lnSpc>
                <a:spcPts val="7480"/>
              </a:lnSpc>
              <a:spcBef>
                <a:spcPct val="0"/>
              </a:spcBef>
            </a:pPr>
            <a:r>
              <a:rPr lang="en-US" sz="6800" b="1" u="none" strike="noStrike">
                <a:solidFill>
                  <a:srgbClr val="456ED5"/>
                </a:solidFill>
                <a:latin typeface="Agrandir Bold"/>
                <a:ea typeface="Agrandir Bold"/>
                <a:cs typeface="Agrandir Bold"/>
                <a:sym typeface="Agrandir Bold"/>
              </a:rPr>
              <a:t>Results</a:t>
            </a: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809662" y="1934383"/>
            <a:ext cx="495893" cy="495893"/>
          </a:xfrm>
          <a:custGeom>
            <a:avLst/>
            <a:gdLst/>
            <a:ahLst/>
            <a:cxnLst/>
            <a:rect l="l" t="t" r="r" b="b"/>
            <a:pathLst>
              <a:path w="495893" h="495893">
                <a:moveTo>
                  <a:pt x="0" y="0"/>
                </a:moveTo>
                <a:lnTo>
                  <a:pt x="495892" y="0"/>
                </a:lnTo>
                <a:lnTo>
                  <a:pt x="495892" y="495892"/>
                </a:lnTo>
                <a:lnTo>
                  <a:pt x="0" y="495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746184"/>
            <a:ext cx="7183071" cy="6520921"/>
          </a:xfrm>
          <a:custGeom>
            <a:avLst/>
            <a:gdLst/>
            <a:ahLst/>
            <a:cxnLst/>
            <a:rect l="l" t="t" r="r" b="b"/>
            <a:pathLst>
              <a:path w="7183071" h="6520921">
                <a:moveTo>
                  <a:pt x="0" y="0"/>
                </a:moveTo>
                <a:lnTo>
                  <a:pt x="7183071" y="0"/>
                </a:lnTo>
                <a:lnTo>
                  <a:pt x="7183071" y="6520921"/>
                </a:lnTo>
                <a:lnTo>
                  <a:pt x="0" y="6520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51257" y="5996465"/>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804694" y="-17784"/>
            <a:ext cx="6483306" cy="4533904"/>
          </a:xfrm>
          <a:custGeom>
            <a:avLst/>
            <a:gdLst/>
            <a:ahLst/>
            <a:cxnLst/>
            <a:rect l="l" t="t" r="r" b="b"/>
            <a:pathLst>
              <a:path w="6483306" h="4533904">
                <a:moveTo>
                  <a:pt x="0" y="0"/>
                </a:moveTo>
                <a:lnTo>
                  <a:pt x="6483306" y="0"/>
                </a:lnTo>
                <a:lnTo>
                  <a:pt x="6483306" y="4533904"/>
                </a:lnTo>
                <a:lnTo>
                  <a:pt x="0" y="4533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9825716" y="1215361"/>
            <a:ext cx="260405" cy="2604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6854479" y="1648350"/>
            <a:ext cx="10864948" cy="5249354"/>
            <a:chOff x="0" y="0"/>
            <a:chExt cx="1683265" cy="813262"/>
          </a:xfrm>
        </p:grpSpPr>
        <p:sp>
          <p:nvSpPr>
            <p:cNvPr id="10" name="Freeform 10"/>
            <p:cNvSpPr/>
            <p:nvPr/>
          </p:nvSpPr>
          <p:spPr>
            <a:xfrm>
              <a:off x="0" y="0"/>
              <a:ext cx="1683265" cy="813262"/>
            </a:xfrm>
            <a:custGeom>
              <a:avLst/>
              <a:gdLst/>
              <a:ahLst/>
              <a:cxnLst/>
              <a:rect l="l" t="t" r="r" b="b"/>
              <a:pathLst>
                <a:path w="1683265" h="813262">
                  <a:moveTo>
                    <a:pt x="21377" y="0"/>
                  </a:moveTo>
                  <a:lnTo>
                    <a:pt x="1661888" y="0"/>
                  </a:lnTo>
                  <a:cubicBezTo>
                    <a:pt x="1667558" y="0"/>
                    <a:pt x="1672995" y="2252"/>
                    <a:pt x="1677004" y="6261"/>
                  </a:cubicBezTo>
                  <a:cubicBezTo>
                    <a:pt x="1681013" y="10270"/>
                    <a:pt x="1683265" y="15707"/>
                    <a:pt x="1683265" y="21377"/>
                  </a:cubicBezTo>
                  <a:lnTo>
                    <a:pt x="1683265" y="791885"/>
                  </a:lnTo>
                  <a:cubicBezTo>
                    <a:pt x="1683265" y="797555"/>
                    <a:pt x="1681013" y="802992"/>
                    <a:pt x="1677004" y="807001"/>
                  </a:cubicBezTo>
                  <a:cubicBezTo>
                    <a:pt x="1672995" y="811010"/>
                    <a:pt x="1667558" y="813262"/>
                    <a:pt x="1661888" y="813262"/>
                  </a:cubicBezTo>
                  <a:lnTo>
                    <a:pt x="21377" y="813262"/>
                  </a:lnTo>
                  <a:cubicBezTo>
                    <a:pt x="15707" y="813262"/>
                    <a:pt x="10270" y="811010"/>
                    <a:pt x="6261" y="807001"/>
                  </a:cubicBezTo>
                  <a:cubicBezTo>
                    <a:pt x="2252" y="802992"/>
                    <a:pt x="0" y="797555"/>
                    <a:pt x="0" y="791885"/>
                  </a:cubicBezTo>
                  <a:lnTo>
                    <a:pt x="0" y="21377"/>
                  </a:lnTo>
                  <a:cubicBezTo>
                    <a:pt x="0" y="15707"/>
                    <a:pt x="2252" y="10270"/>
                    <a:pt x="6261" y="6261"/>
                  </a:cubicBezTo>
                  <a:cubicBezTo>
                    <a:pt x="10270" y="2252"/>
                    <a:pt x="15707" y="0"/>
                    <a:pt x="21377" y="0"/>
                  </a:cubicBezTo>
                  <a:close/>
                </a:path>
              </a:pathLst>
            </a:custGeom>
            <a:blipFill>
              <a:blip r:embed="rId10"/>
              <a:stretch>
                <a:fillRect l="-7613" r="-7613"/>
              </a:stretch>
            </a:blipFill>
          </p:spPr>
        </p:sp>
      </p:grpSp>
      <p:sp>
        <p:nvSpPr>
          <p:cNvPr id="11" name="Freeform 11"/>
          <p:cNvSpPr/>
          <p:nvPr/>
        </p:nvSpPr>
        <p:spPr>
          <a:xfrm rot="4360010">
            <a:off x="653554" y="843856"/>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rot="-974288">
            <a:off x="9018588" y="9288530"/>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738756" y="9116489"/>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6783573" y="781316"/>
            <a:ext cx="141811" cy="14181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809662" y="2620979"/>
            <a:ext cx="5567861" cy="42767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This chart shows daily downtime, starting at 244 minutes and peaking at 503 minutes before dropping sharply to 32 minutes.</a:t>
            </a:r>
          </a:p>
          <a:p>
            <a:pPr algn="l">
              <a:lnSpc>
                <a:spcPts val="4200"/>
              </a:lnSpc>
            </a:pPr>
            <a:r>
              <a:rPr lang="en-US" sz="3000">
                <a:solidFill>
                  <a:srgbClr val="0B0A0A"/>
                </a:solidFill>
                <a:latin typeface="Poppins"/>
                <a:ea typeface="Poppins"/>
                <a:cs typeface="Poppins"/>
                <a:sym typeface="Poppins"/>
              </a:rPr>
              <a:t>Overall, downtime fluctuates significantly across the displayed days.</a:t>
            </a:r>
          </a:p>
        </p:txBody>
      </p:sp>
      <p:sp>
        <p:nvSpPr>
          <p:cNvPr id="20" name="TextBox 20"/>
          <p:cNvSpPr txBox="1"/>
          <p:nvPr/>
        </p:nvSpPr>
        <p:spPr>
          <a:xfrm>
            <a:off x="1539778" y="1858183"/>
            <a:ext cx="3469407" cy="523875"/>
          </a:xfrm>
          <a:prstGeom prst="rect">
            <a:avLst/>
          </a:prstGeom>
        </p:spPr>
        <p:txBody>
          <a:bodyPr lIns="0" tIns="0" rIns="0" bIns="0" rtlCol="0" anchor="t">
            <a:spAutoFit/>
          </a:bodyPr>
          <a:lstStyle/>
          <a:p>
            <a:pPr algn="l">
              <a:lnSpc>
                <a:spcPts val="4199"/>
              </a:lnSpc>
              <a:spcBef>
                <a:spcPct val="0"/>
              </a:spcBef>
            </a:pPr>
            <a:r>
              <a:rPr lang="en-US" sz="2999" b="1">
                <a:solidFill>
                  <a:srgbClr val="0B0A0A"/>
                </a:solidFill>
                <a:latin typeface="Poppins Bold"/>
                <a:ea typeface="Poppins Bold"/>
                <a:cs typeface="Poppins Bold"/>
                <a:sym typeface="Poppins Bold"/>
              </a:rPr>
              <a:t>Downtime by Day</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551257" y="5996465"/>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04694" y="-17784"/>
            <a:ext cx="6483306" cy="4533904"/>
          </a:xfrm>
          <a:custGeom>
            <a:avLst/>
            <a:gdLst/>
            <a:ahLst/>
            <a:cxnLst/>
            <a:rect l="l" t="t" r="r" b="b"/>
            <a:pathLst>
              <a:path w="6483306" h="4533904">
                <a:moveTo>
                  <a:pt x="0" y="0"/>
                </a:moveTo>
                <a:lnTo>
                  <a:pt x="6483306" y="0"/>
                </a:lnTo>
                <a:lnTo>
                  <a:pt x="6483306" y="4533904"/>
                </a:lnTo>
                <a:lnTo>
                  <a:pt x="0" y="4533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825716" y="1215361"/>
            <a:ext cx="260405" cy="26040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1837441" y="1475765"/>
            <a:ext cx="14613118" cy="8296785"/>
            <a:chOff x="0" y="0"/>
            <a:chExt cx="2263954" cy="1285389"/>
          </a:xfrm>
        </p:grpSpPr>
        <p:sp>
          <p:nvSpPr>
            <p:cNvPr id="8" name="Freeform 8"/>
            <p:cNvSpPr/>
            <p:nvPr/>
          </p:nvSpPr>
          <p:spPr>
            <a:xfrm>
              <a:off x="0" y="0"/>
              <a:ext cx="2263954" cy="1285389"/>
            </a:xfrm>
            <a:custGeom>
              <a:avLst/>
              <a:gdLst/>
              <a:ahLst/>
              <a:cxnLst/>
              <a:rect l="l" t="t" r="r" b="b"/>
              <a:pathLst>
                <a:path w="2263954" h="1285389">
                  <a:moveTo>
                    <a:pt x="15894" y="0"/>
                  </a:moveTo>
                  <a:lnTo>
                    <a:pt x="2248061" y="0"/>
                  </a:lnTo>
                  <a:cubicBezTo>
                    <a:pt x="2252276" y="0"/>
                    <a:pt x="2256319" y="1675"/>
                    <a:pt x="2259299" y="4655"/>
                  </a:cubicBezTo>
                  <a:cubicBezTo>
                    <a:pt x="2262280" y="7636"/>
                    <a:pt x="2263954" y="11678"/>
                    <a:pt x="2263954" y="15894"/>
                  </a:cubicBezTo>
                  <a:lnTo>
                    <a:pt x="2263954" y="1269495"/>
                  </a:lnTo>
                  <a:cubicBezTo>
                    <a:pt x="2263954" y="1273711"/>
                    <a:pt x="2262280" y="1277753"/>
                    <a:pt x="2259299" y="1280734"/>
                  </a:cubicBezTo>
                  <a:cubicBezTo>
                    <a:pt x="2256319" y="1283715"/>
                    <a:pt x="2252276" y="1285389"/>
                    <a:pt x="2248061" y="1285389"/>
                  </a:cubicBezTo>
                  <a:lnTo>
                    <a:pt x="15894" y="1285389"/>
                  </a:lnTo>
                  <a:cubicBezTo>
                    <a:pt x="11678" y="1285389"/>
                    <a:pt x="7636" y="1283715"/>
                    <a:pt x="4655" y="1280734"/>
                  </a:cubicBezTo>
                  <a:cubicBezTo>
                    <a:pt x="1675" y="1277753"/>
                    <a:pt x="0" y="1273711"/>
                    <a:pt x="0" y="1269495"/>
                  </a:cubicBezTo>
                  <a:lnTo>
                    <a:pt x="0" y="15894"/>
                  </a:lnTo>
                  <a:cubicBezTo>
                    <a:pt x="0" y="11678"/>
                    <a:pt x="1675" y="7636"/>
                    <a:pt x="4655" y="4655"/>
                  </a:cubicBezTo>
                  <a:cubicBezTo>
                    <a:pt x="7636" y="1675"/>
                    <a:pt x="11678" y="0"/>
                    <a:pt x="15894" y="0"/>
                  </a:cubicBezTo>
                  <a:close/>
                </a:path>
              </a:pathLst>
            </a:custGeom>
            <a:blipFill>
              <a:blip r:embed="rId6"/>
              <a:stretch>
                <a:fillRect l="-914" r="-914"/>
              </a:stretch>
            </a:blipFill>
          </p:spPr>
        </p:sp>
      </p:grpSp>
      <p:sp>
        <p:nvSpPr>
          <p:cNvPr id="9" name="Freeform 9"/>
          <p:cNvSpPr/>
          <p:nvPr/>
        </p:nvSpPr>
        <p:spPr>
          <a:xfrm rot="4360010">
            <a:off x="653554" y="843856"/>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738756" y="9116489"/>
            <a:ext cx="141811" cy="1418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6783573" y="781316"/>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3151929" y="332130"/>
            <a:ext cx="6658648" cy="1143635"/>
          </a:xfrm>
          <a:prstGeom prst="rect">
            <a:avLst/>
          </a:prstGeom>
        </p:spPr>
        <p:txBody>
          <a:bodyPr lIns="0" tIns="0" rIns="0" bIns="0" rtlCol="0" anchor="t">
            <a:spAutoFit/>
          </a:bodyPr>
          <a:lstStyle/>
          <a:p>
            <a:pPr marL="0" lvl="0" indent="0" algn="l">
              <a:lnSpc>
                <a:spcPts val="7480"/>
              </a:lnSpc>
              <a:spcBef>
                <a:spcPct val="0"/>
              </a:spcBef>
            </a:pPr>
            <a:r>
              <a:rPr lang="en-US" sz="6800" b="1" u="none" strike="noStrike">
                <a:solidFill>
                  <a:srgbClr val="456ED5"/>
                </a:solidFill>
                <a:latin typeface="Agrandir Bold"/>
                <a:ea typeface="Agrandir Bold"/>
                <a:cs typeface="Agrandir Bold"/>
                <a:sym typeface="Agrandir Bold"/>
              </a:rPr>
              <a:t>Results</a:t>
            </a: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809662" y="1934383"/>
            <a:ext cx="495893" cy="495893"/>
          </a:xfrm>
          <a:custGeom>
            <a:avLst/>
            <a:gdLst/>
            <a:ahLst/>
            <a:cxnLst/>
            <a:rect l="l" t="t" r="r" b="b"/>
            <a:pathLst>
              <a:path w="495893" h="495893">
                <a:moveTo>
                  <a:pt x="0" y="0"/>
                </a:moveTo>
                <a:lnTo>
                  <a:pt x="495892" y="0"/>
                </a:lnTo>
                <a:lnTo>
                  <a:pt x="495892" y="495892"/>
                </a:lnTo>
                <a:lnTo>
                  <a:pt x="0" y="495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746184"/>
            <a:ext cx="7183071" cy="6520921"/>
          </a:xfrm>
          <a:custGeom>
            <a:avLst/>
            <a:gdLst/>
            <a:ahLst/>
            <a:cxnLst/>
            <a:rect l="l" t="t" r="r" b="b"/>
            <a:pathLst>
              <a:path w="7183071" h="6520921">
                <a:moveTo>
                  <a:pt x="0" y="0"/>
                </a:moveTo>
                <a:lnTo>
                  <a:pt x="7183071" y="0"/>
                </a:lnTo>
                <a:lnTo>
                  <a:pt x="7183071" y="6520921"/>
                </a:lnTo>
                <a:lnTo>
                  <a:pt x="0" y="6520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51257" y="5996465"/>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804694" y="-17784"/>
            <a:ext cx="6483306" cy="4533904"/>
          </a:xfrm>
          <a:custGeom>
            <a:avLst/>
            <a:gdLst/>
            <a:ahLst/>
            <a:cxnLst/>
            <a:rect l="l" t="t" r="r" b="b"/>
            <a:pathLst>
              <a:path w="6483306" h="4533904">
                <a:moveTo>
                  <a:pt x="0" y="0"/>
                </a:moveTo>
                <a:lnTo>
                  <a:pt x="6483306" y="0"/>
                </a:lnTo>
                <a:lnTo>
                  <a:pt x="6483306" y="4533904"/>
                </a:lnTo>
                <a:lnTo>
                  <a:pt x="0" y="4533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9825716" y="1215361"/>
            <a:ext cx="260405" cy="2604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6854479" y="1771040"/>
            <a:ext cx="10864948" cy="5593973"/>
            <a:chOff x="0" y="0"/>
            <a:chExt cx="1683265" cy="866653"/>
          </a:xfrm>
        </p:grpSpPr>
        <p:sp>
          <p:nvSpPr>
            <p:cNvPr id="10" name="Freeform 10"/>
            <p:cNvSpPr/>
            <p:nvPr/>
          </p:nvSpPr>
          <p:spPr>
            <a:xfrm>
              <a:off x="0" y="0"/>
              <a:ext cx="1683265" cy="866653"/>
            </a:xfrm>
            <a:custGeom>
              <a:avLst/>
              <a:gdLst/>
              <a:ahLst/>
              <a:cxnLst/>
              <a:rect l="l" t="t" r="r" b="b"/>
              <a:pathLst>
                <a:path w="1683265" h="866653">
                  <a:moveTo>
                    <a:pt x="21377" y="0"/>
                  </a:moveTo>
                  <a:lnTo>
                    <a:pt x="1661888" y="0"/>
                  </a:lnTo>
                  <a:cubicBezTo>
                    <a:pt x="1667558" y="0"/>
                    <a:pt x="1672995" y="2252"/>
                    <a:pt x="1677004" y="6261"/>
                  </a:cubicBezTo>
                  <a:cubicBezTo>
                    <a:pt x="1681013" y="10270"/>
                    <a:pt x="1683265" y="15707"/>
                    <a:pt x="1683265" y="21377"/>
                  </a:cubicBezTo>
                  <a:lnTo>
                    <a:pt x="1683265" y="845276"/>
                  </a:lnTo>
                  <a:cubicBezTo>
                    <a:pt x="1683265" y="850946"/>
                    <a:pt x="1681013" y="856383"/>
                    <a:pt x="1677004" y="860392"/>
                  </a:cubicBezTo>
                  <a:cubicBezTo>
                    <a:pt x="1672995" y="864401"/>
                    <a:pt x="1667558" y="866653"/>
                    <a:pt x="1661888" y="866653"/>
                  </a:cubicBezTo>
                  <a:lnTo>
                    <a:pt x="21377" y="866653"/>
                  </a:lnTo>
                  <a:cubicBezTo>
                    <a:pt x="15707" y="866653"/>
                    <a:pt x="10270" y="864401"/>
                    <a:pt x="6261" y="860392"/>
                  </a:cubicBezTo>
                  <a:cubicBezTo>
                    <a:pt x="2252" y="856383"/>
                    <a:pt x="0" y="850946"/>
                    <a:pt x="0" y="845276"/>
                  </a:cubicBezTo>
                  <a:lnTo>
                    <a:pt x="0" y="21377"/>
                  </a:lnTo>
                  <a:cubicBezTo>
                    <a:pt x="0" y="15707"/>
                    <a:pt x="2252" y="10270"/>
                    <a:pt x="6261" y="6261"/>
                  </a:cubicBezTo>
                  <a:cubicBezTo>
                    <a:pt x="10270" y="2252"/>
                    <a:pt x="15707" y="0"/>
                    <a:pt x="21377" y="0"/>
                  </a:cubicBezTo>
                  <a:close/>
                </a:path>
              </a:pathLst>
            </a:custGeom>
            <a:blipFill>
              <a:blip r:embed="rId10"/>
              <a:stretch>
                <a:fillRect l="-6683" r="-10422"/>
              </a:stretch>
            </a:blipFill>
          </p:spPr>
        </p:sp>
      </p:grpSp>
      <p:sp>
        <p:nvSpPr>
          <p:cNvPr id="11" name="Freeform 11"/>
          <p:cNvSpPr/>
          <p:nvPr/>
        </p:nvSpPr>
        <p:spPr>
          <a:xfrm rot="4360010">
            <a:off x="653554" y="843856"/>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rot="-974288">
            <a:off x="9018588" y="9288530"/>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738756" y="9116489"/>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6783573" y="781316"/>
            <a:ext cx="141811" cy="14181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809662" y="2620979"/>
            <a:ext cx="5768137" cy="37433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This chart shows how many batches were processed each day from August 29 to September 3. Activity peaked on August 30 and September 2, while September 3 had almost no batches.</a:t>
            </a:r>
          </a:p>
        </p:txBody>
      </p:sp>
      <p:sp>
        <p:nvSpPr>
          <p:cNvPr id="20" name="TextBox 20"/>
          <p:cNvSpPr txBox="1"/>
          <p:nvPr/>
        </p:nvSpPr>
        <p:spPr>
          <a:xfrm>
            <a:off x="1539778" y="1858183"/>
            <a:ext cx="3469407" cy="523875"/>
          </a:xfrm>
          <a:prstGeom prst="rect">
            <a:avLst/>
          </a:prstGeom>
        </p:spPr>
        <p:txBody>
          <a:bodyPr lIns="0" tIns="0" rIns="0" bIns="0" rtlCol="0" anchor="t">
            <a:spAutoFit/>
          </a:bodyPr>
          <a:lstStyle/>
          <a:p>
            <a:pPr algn="l">
              <a:lnSpc>
                <a:spcPts val="4199"/>
              </a:lnSpc>
              <a:spcBef>
                <a:spcPct val="0"/>
              </a:spcBef>
            </a:pPr>
            <a:r>
              <a:rPr lang="en-US" sz="2999" b="1">
                <a:solidFill>
                  <a:srgbClr val="0B0A0A"/>
                </a:solidFill>
                <a:latin typeface="Poppins Bold"/>
                <a:ea typeface="Poppins Bold"/>
                <a:cs typeface="Poppins Bold"/>
                <a:sym typeface="Poppins Bold"/>
              </a:rPr>
              <a:t>Batches by Day</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flipH="1">
            <a:off x="11104929" y="3766079"/>
            <a:ext cx="7183071" cy="6520921"/>
          </a:xfrm>
          <a:custGeom>
            <a:avLst/>
            <a:gdLst/>
            <a:ahLst/>
            <a:cxnLst/>
            <a:rect l="l" t="t" r="r" b="b"/>
            <a:pathLst>
              <a:path w="7183071" h="6520921">
                <a:moveTo>
                  <a:pt x="7183071" y="0"/>
                </a:moveTo>
                <a:lnTo>
                  <a:pt x="0" y="0"/>
                </a:lnTo>
                <a:lnTo>
                  <a:pt x="0" y="6520921"/>
                </a:lnTo>
                <a:lnTo>
                  <a:pt x="7183071" y="6520921"/>
                </a:lnTo>
                <a:lnTo>
                  <a:pt x="718307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7255974" cy="5067522"/>
          </a:xfrm>
          <a:custGeom>
            <a:avLst/>
            <a:gdLst/>
            <a:ahLst/>
            <a:cxnLst/>
            <a:rect l="l" t="t" r="r" b="b"/>
            <a:pathLst>
              <a:path w="7255974" h="5067522">
                <a:moveTo>
                  <a:pt x="7255974" y="0"/>
                </a:moveTo>
                <a:lnTo>
                  <a:pt x="0" y="0"/>
                </a:lnTo>
                <a:lnTo>
                  <a:pt x="0" y="5067522"/>
                </a:lnTo>
                <a:lnTo>
                  <a:pt x="7255974" y="5067522"/>
                </a:lnTo>
                <a:lnTo>
                  <a:pt x="725597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4106" y="-348721"/>
            <a:ext cx="4686884" cy="3613161"/>
          </a:xfrm>
          <a:custGeom>
            <a:avLst/>
            <a:gdLst/>
            <a:ahLst/>
            <a:cxnLst/>
            <a:rect l="l" t="t" r="r" b="b"/>
            <a:pathLst>
              <a:path w="4686884" h="3613161">
                <a:moveTo>
                  <a:pt x="0" y="0"/>
                </a:moveTo>
                <a:lnTo>
                  <a:pt x="4686884" y="0"/>
                </a:lnTo>
                <a:lnTo>
                  <a:pt x="4686884" y="3613161"/>
                </a:lnTo>
                <a:lnTo>
                  <a:pt x="0" y="36131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763169" y="6149701"/>
            <a:ext cx="4620353" cy="4275927"/>
          </a:xfrm>
          <a:custGeom>
            <a:avLst/>
            <a:gdLst/>
            <a:ahLst/>
            <a:cxnLst/>
            <a:rect l="l" t="t" r="r" b="b"/>
            <a:pathLst>
              <a:path w="4620353" h="4275927">
                <a:moveTo>
                  <a:pt x="0" y="0"/>
                </a:moveTo>
                <a:lnTo>
                  <a:pt x="4620353" y="0"/>
                </a:lnTo>
                <a:lnTo>
                  <a:pt x="4620353" y="4275926"/>
                </a:lnTo>
                <a:lnTo>
                  <a:pt x="0" y="42759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521693" y="1848658"/>
            <a:ext cx="8092600" cy="10763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Operator errors are the main source of downtime, indicating process instability.</a:t>
            </a:r>
          </a:p>
        </p:txBody>
      </p:sp>
      <p:sp>
        <p:nvSpPr>
          <p:cNvPr id="7" name="TextBox 7"/>
          <p:cNvSpPr txBox="1"/>
          <p:nvPr/>
        </p:nvSpPr>
        <p:spPr>
          <a:xfrm>
            <a:off x="1955709" y="828892"/>
            <a:ext cx="6658648" cy="1143635"/>
          </a:xfrm>
          <a:prstGeom prst="rect">
            <a:avLst/>
          </a:prstGeom>
        </p:spPr>
        <p:txBody>
          <a:bodyPr lIns="0" tIns="0" rIns="0" bIns="0" rtlCol="0" anchor="t">
            <a:spAutoFit/>
          </a:bodyPr>
          <a:lstStyle/>
          <a:p>
            <a:pPr marL="0" lvl="0" indent="0" algn="l">
              <a:lnSpc>
                <a:spcPts val="7480"/>
              </a:lnSpc>
              <a:spcBef>
                <a:spcPct val="0"/>
              </a:spcBef>
            </a:pPr>
            <a:r>
              <a:rPr lang="en-US" sz="6800" b="1">
                <a:solidFill>
                  <a:srgbClr val="456ED5"/>
                </a:solidFill>
                <a:latin typeface="Agrandir Bold"/>
                <a:ea typeface="Agrandir Bold"/>
                <a:cs typeface="Agrandir Bold"/>
                <a:sym typeface="Agrandir Bold"/>
              </a:rPr>
              <a:t>Conclusion</a:t>
            </a:r>
          </a:p>
        </p:txBody>
      </p:sp>
      <p:sp>
        <p:nvSpPr>
          <p:cNvPr id="8" name="Freeform 8"/>
          <p:cNvSpPr/>
          <p:nvPr/>
        </p:nvSpPr>
        <p:spPr>
          <a:xfrm rot="4360010">
            <a:off x="8110099" y="1091240"/>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974288">
            <a:off x="9018588" y="9288530"/>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6649601" y="2862712"/>
            <a:ext cx="141811" cy="1418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738756" y="9116489"/>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17129098" y="2311805"/>
            <a:ext cx="260405" cy="26040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a:off x="15267473" y="582828"/>
            <a:ext cx="141811" cy="14181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2" name="Freeform 22"/>
          <p:cNvSpPr/>
          <p:nvPr/>
        </p:nvSpPr>
        <p:spPr>
          <a:xfrm>
            <a:off x="809662" y="1934383"/>
            <a:ext cx="495893" cy="495893"/>
          </a:xfrm>
          <a:custGeom>
            <a:avLst/>
            <a:gdLst/>
            <a:ahLst/>
            <a:cxnLst/>
            <a:rect l="l" t="t" r="r" b="b"/>
            <a:pathLst>
              <a:path w="495893" h="495893">
                <a:moveTo>
                  <a:pt x="0" y="0"/>
                </a:moveTo>
                <a:lnTo>
                  <a:pt x="495892" y="0"/>
                </a:lnTo>
                <a:lnTo>
                  <a:pt x="495892" y="495892"/>
                </a:lnTo>
                <a:lnTo>
                  <a:pt x="0" y="4958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23"/>
          <p:cNvSpPr/>
          <p:nvPr/>
        </p:nvSpPr>
        <p:spPr>
          <a:xfrm>
            <a:off x="809662" y="3264440"/>
            <a:ext cx="495893" cy="495893"/>
          </a:xfrm>
          <a:custGeom>
            <a:avLst/>
            <a:gdLst/>
            <a:ahLst/>
            <a:cxnLst/>
            <a:rect l="l" t="t" r="r" b="b"/>
            <a:pathLst>
              <a:path w="495893" h="495893">
                <a:moveTo>
                  <a:pt x="0" y="0"/>
                </a:moveTo>
                <a:lnTo>
                  <a:pt x="495892" y="0"/>
                </a:lnTo>
                <a:lnTo>
                  <a:pt x="495892" y="495893"/>
                </a:lnTo>
                <a:lnTo>
                  <a:pt x="0" y="4958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24"/>
          <p:cNvSpPr/>
          <p:nvPr/>
        </p:nvSpPr>
        <p:spPr>
          <a:xfrm>
            <a:off x="809662" y="4638304"/>
            <a:ext cx="495893" cy="495893"/>
          </a:xfrm>
          <a:custGeom>
            <a:avLst/>
            <a:gdLst/>
            <a:ahLst/>
            <a:cxnLst/>
            <a:rect l="l" t="t" r="r" b="b"/>
            <a:pathLst>
              <a:path w="495893" h="495893">
                <a:moveTo>
                  <a:pt x="0" y="0"/>
                </a:moveTo>
                <a:lnTo>
                  <a:pt x="495892" y="0"/>
                </a:lnTo>
                <a:lnTo>
                  <a:pt x="495892" y="495893"/>
                </a:lnTo>
                <a:lnTo>
                  <a:pt x="0" y="4958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a:off x="780754" y="5972397"/>
            <a:ext cx="495893" cy="495893"/>
          </a:xfrm>
          <a:custGeom>
            <a:avLst/>
            <a:gdLst/>
            <a:ahLst/>
            <a:cxnLst/>
            <a:rect l="l" t="t" r="r" b="b"/>
            <a:pathLst>
              <a:path w="495893" h="495893">
                <a:moveTo>
                  <a:pt x="0" y="0"/>
                </a:moveTo>
                <a:lnTo>
                  <a:pt x="495892" y="0"/>
                </a:lnTo>
                <a:lnTo>
                  <a:pt x="495892" y="495893"/>
                </a:lnTo>
                <a:lnTo>
                  <a:pt x="0" y="4958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Freeform 26"/>
          <p:cNvSpPr/>
          <p:nvPr/>
        </p:nvSpPr>
        <p:spPr>
          <a:xfrm>
            <a:off x="809662" y="7182665"/>
            <a:ext cx="495893" cy="495893"/>
          </a:xfrm>
          <a:custGeom>
            <a:avLst/>
            <a:gdLst/>
            <a:ahLst/>
            <a:cxnLst/>
            <a:rect l="l" t="t" r="r" b="b"/>
            <a:pathLst>
              <a:path w="495893" h="495893">
                <a:moveTo>
                  <a:pt x="0" y="0"/>
                </a:moveTo>
                <a:lnTo>
                  <a:pt x="495892" y="0"/>
                </a:lnTo>
                <a:lnTo>
                  <a:pt x="495892" y="495892"/>
                </a:lnTo>
                <a:lnTo>
                  <a:pt x="0" y="4958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Freeform 27"/>
          <p:cNvSpPr/>
          <p:nvPr/>
        </p:nvSpPr>
        <p:spPr>
          <a:xfrm>
            <a:off x="809662" y="8418644"/>
            <a:ext cx="495893" cy="495893"/>
          </a:xfrm>
          <a:custGeom>
            <a:avLst/>
            <a:gdLst/>
            <a:ahLst/>
            <a:cxnLst/>
            <a:rect l="l" t="t" r="r" b="b"/>
            <a:pathLst>
              <a:path w="495893" h="495893">
                <a:moveTo>
                  <a:pt x="0" y="0"/>
                </a:moveTo>
                <a:lnTo>
                  <a:pt x="495892" y="0"/>
                </a:lnTo>
                <a:lnTo>
                  <a:pt x="495892" y="495893"/>
                </a:lnTo>
                <a:lnTo>
                  <a:pt x="0" y="4958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28" name="Group 28"/>
          <p:cNvGrpSpPr/>
          <p:nvPr/>
        </p:nvGrpSpPr>
        <p:grpSpPr>
          <a:xfrm>
            <a:off x="9614293" y="1438464"/>
            <a:ext cx="6655096" cy="7256931"/>
            <a:chOff x="0" y="0"/>
            <a:chExt cx="901327" cy="982836"/>
          </a:xfrm>
        </p:grpSpPr>
        <p:sp>
          <p:nvSpPr>
            <p:cNvPr id="29" name="Freeform 29"/>
            <p:cNvSpPr/>
            <p:nvPr/>
          </p:nvSpPr>
          <p:spPr>
            <a:xfrm>
              <a:off x="0" y="0"/>
              <a:ext cx="901327" cy="982836"/>
            </a:xfrm>
            <a:custGeom>
              <a:avLst/>
              <a:gdLst/>
              <a:ahLst/>
              <a:cxnLst/>
              <a:rect l="l" t="t" r="r" b="b"/>
              <a:pathLst>
                <a:path w="901327" h="982836">
                  <a:moveTo>
                    <a:pt x="58165" y="0"/>
                  </a:moveTo>
                  <a:lnTo>
                    <a:pt x="843162" y="0"/>
                  </a:lnTo>
                  <a:cubicBezTo>
                    <a:pt x="875286" y="0"/>
                    <a:pt x="901327" y="26042"/>
                    <a:pt x="901327" y="58165"/>
                  </a:cubicBezTo>
                  <a:lnTo>
                    <a:pt x="901327" y="924671"/>
                  </a:lnTo>
                  <a:cubicBezTo>
                    <a:pt x="901327" y="956795"/>
                    <a:pt x="875286" y="982836"/>
                    <a:pt x="843162" y="982836"/>
                  </a:cubicBezTo>
                  <a:lnTo>
                    <a:pt x="58165" y="982836"/>
                  </a:lnTo>
                  <a:cubicBezTo>
                    <a:pt x="26042" y="982836"/>
                    <a:pt x="0" y="956795"/>
                    <a:pt x="0" y="924671"/>
                  </a:cubicBezTo>
                  <a:lnTo>
                    <a:pt x="0" y="58165"/>
                  </a:lnTo>
                  <a:cubicBezTo>
                    <a:pt x="0" y="26042"/>
                    <a:pt x="26042" y="0"/>
                    <a:pt x="58165" y="0"/>
                  </a:cubicBezTo>
                  <a:close/>
                </a:path>
              </a:pathLst>
            </a:custGeom>
            <a:blipFill>
              <a:blip r:embed="rId14"/>
              <a:stretch>
                <a:fillRect l="-13016" r="-50548"/>
              </a:stretch>
            </a:blipFill>
            <a:ln cap="rnd">
              <a:noFill/>
              <a:prstDash val="solid"/>
              <a:round/>
            </a:ln>
          </p:spPr>
        </p:sp>
      </p:grpSp>
      <p:sp>
        <p:nvSpPr>
          <p:cNvPr id="30" name="TextBox 30"/>
          <p:cNvSpPr txBox="1"/>
          <p:nvPr/>
        </p:nvSpPr>
        <p:spPr>
          <a:xfrm>
            <a:off x="1521693" y="3152404"/>
            <a:ext cx="8092600" cy="10763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Total downtime (23h) reflects significant productivity loss.</a:t>
            </a:r>
          </a:p>
        </p:txBody>
      </p:sp>
      <p:sp>
        <p:nvSpPr>
          <p:cNvPr id="31" name="TextBox 31"/>
          <p:cNvSpPr txBox="1"/>
          <p:nvPr/>
        </p:nvSpPr>
        <p:spPr>
          <a:xfrm>
            <a:off x="1521693" y="4485904"/>
            <a:ext cx="8092600" cy="10763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Frequent interruptions show a system-wide performance issue.</a:t>
            </a:r>
          </a:p>
        </p:txBody>
      </p:sp>
      <p:sp>
        <p:nvSpPr>
          <p:cNvPr id="32" name="TextBox 32"/>
          <p:cNvSpPr txBox="1"/>
          <p:nvPr/>
        </p:nvSpPr>
        <p:spPr>
          <a:xfrm>
            <a:off x="1521693" y="5819404"/>
            <a:ext cx="8092600" cy="10763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Machine failures remain a key technical bottleneck.</a:t>
            </a:r>
          </a:p>
        </p:txBody>
      </p:sp>
      <p:sp>
        <p:nvSpPr>
          <p:cNvPr id="33" name="TextBox 33"/>
          <p:cNvSpPr txBox="1"/>
          <p:nvPr/>
        </p:nvSpPr>
        <p:spPr>
          <a:xfrm>
            <a:off x="1521693" y="7097532"/>
            <a:ext cx="8092600" cy="10763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CO-600 is the most affected product, creating concentrated inefficiency.</a:t>
            </a:r>
          </a:p>
        </p:txBody>
      </p:sp>
      <p:sp>
        <p:nvSpPr>
          <p:cNvPr id="34" name="TextBox 34"/>
          <p:cNvSpPr txBox="1"/>
          <p:nvPr/>
        </p:nvSpPr>
        <p:spPr>
          <a:xfrm>
            <a:off x="1521693" y="8333512"/>
            <a:ext cx="8092600" cy="10763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Large daily fluctuations reduce consistency and predictability.</a:t>
            </a: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353598" y="4466663"/>
            <a:ext cx="6173936" cy="5466739"/>
          </a:xfrm>
          <a:custGeom>
            <a:avLst/>
            <a:gdLst/>
            <a:ahLst/>
            <a:cxnLst/>
            <a:rect l="l" t="t" r="r" b="b"/>
            <a:pathLst>
              <a:path w="6173936" h="5466739">
                <a:moveTo>
                  <a:pt x="6173935" y="5466739"/>
                </a:moveTo>
                <a:lnTo>
                  <a:pt x="0" y="5466739"/>
                </a:lnTo>
                <a:lnTo>
                  <a:pt x="0" y="0"/>
                </a:lnTo>
                <a:lnTo>
                  <a:pt x="6173935" y="0"/>
                </a:lnTo>
                <a:lnTo>
                  <a:pt x="6173935" y="546673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2467663" y="353598"/>
            <a:ext cx="6173936" cy="5466739"/>
          </a:xfrm>
          <a:custGeom>
            <a:avLst/>
            <a:gdLst/>
            <a:ahLst/>
            <a:cxnLst/>
            <a:rect l="l" t="t" r="r" b="b"/>
            <a:pathLst>
              <a:path w="6173936" h="5466739">
                <a:moveTo>
                  <a:pt x="0" y="0"/>
                </a:moveTo>
                <a:lnTo>
                  <a:pt x="6173935" y="0"/>
                </a:lnTo>
                <a:lnTo>
                  <a:pt x="6173935" y="5466739"/>
                </a:lnTo>
                <a:lnTo>
                  <a:pt x="0" y="5466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41790" y="5580179"/>
            <a:ext cx="5297080" cy="4902207"/>
          </a:xfrm>
          <a:custGeom>
            <a:avLst/>
            <a:gdLst/>
            <a:ahLst/>
            <a:cxnLst/>
            <a:rect l="l" t="t" r="r" b="b"/>
            <a:pathLst>
              <a:path w="5297080" h="4902207">
                <a:moveTo>
                  <a:pt x="5297080" y="0"/>
                </a:moveTo>
                <a:lnTo>
                  <a:pt x="0" y="0"/>
                </a:lnTo>
                <a:lnTo>
                  <a:pt x="0" y="4902207"/>
                </a:lnTo>
                <a:lnTo>
                  <a:pt x="5297080" y="4902207"/>
                </a:lnTo>
                <a:lnTo>
                  <a:pt x="529708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224873">
            <a:off x="6768873" y="913092"/>
            <a:ext cx="454026" cy="439167"/>
          </a:xfrm>
          <a:custGeom>
            <a:avLst/>
            <a:gdLst/>
            <a:ahLst/>
            <a:cxnLst/>
            <a:rect l="l" t="t" r="r" b="b"/>
            <a:pathLst>
              <a:path w="454026" h="439167">
                <a:moveTo>
                  <a:pt x="0" y="0"/>
                </a:moveTo>
                <a:lnTo>
                  <a:pt x="454026" y="0"/>
                </a:lnTo>
                <a:lnTo>
                  <a:pt x="454026" y="439166"/>
                </a:lnTo>
                <a:lnTo>
                  <a:pt x="0" y="4391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170511" y="1334463"/>
            <a:ext cx="6120166" cy="7491843"/>
            <a:chOff x="0" y="0"/>
            <a:chExt cx="929881" cy="1138290"/>
          </a:xfrm>
        </p:grpSpPr>
        <p:sp>
          <p:nvSpPr>
            <p:cNvPr id="7" name="Freeform 7"/>
            <p:cNvSpPr/>
            <p:nvPr/>
          </p:nvSpPr>
          <p:spPr>
            <a:xfrm>
              <a:off x="0" y="0"/>
              <a:ext cx="929881" cy="1138290"/>
            </a:xfrm>
            <a:custGeom>
              <a:avLst/>
              <a:gdLst/>
              <a:ahLst/>
              <a:cxnLst/>
              <a:rect l="l" t="t" r="r" b="b"/>
              <a:pathLst>
                <a:path w="929881" h="1138290">
                  <a:moveTo>
                    <a:pt x="65779" y="0"/>
                  </a:moveTo>
                  <a:lnTo>
                    <a:pt x="864102" y="0"/>
                  </a:lnTo>
                  <a:cubicBezTo>
                    <a:pt x="900431" y="0"/>
                    <a:pt x="929881" y="29450"/>
                    <a:pt x="929881" y="65779"/>
                  </a:cubicBezTo>
                  <a:lnTo>
                    <a:pt x="929881" y="1072511"/>
                  </a:lnTo>
                  <a:cubicBezTo>
                    <a:pt x="929881" y="1108840"/>
                    <a:pt x="900431" y="1138290"/>
                    <a:pt x="864102" y="1138290"/>
                  </a:cubicBezTo>
                  <a:lnTo>
                    <a:pt x="65779" y="1138290"/>
                  </a:lnTo>
                  <a:cubicBezTo>
                    <a:pt x="29450" y="1138290"/>
                    <a:pt x="0" y="1108840"/>
                    <a:pt x="0" y="1072511"/>
                  </a:cubicBezTo>
                  <a:lnTo>
                    <a:pt x="0" y="65779"/>
                  </a:lnTo>
                  <a:cubicBezTo>
                    <a:pt x="0" y="29450"/>
                    <a:pt x="29450" y="0"/>
                    <a:pt x="65779" y="0"/>
                  </a:cubicBezTo>
                  <a:close/>
                </a:path>
              </a:pathLst>
            </a:custGeom>
            <a:blipFill>
              <a:blip r:embed="rId8"/>
              <a:stretch>
                <a:fillRect l="-62304" r="-62304"/>
              </a:stretch>
            </a:blipFill>
          </p:spPr>
        </p:sp>
      </p:grpSp>
      <p:sp>
        <p:nvSpPr>
          <p:cNvPr id="8" name="Freeform 8"/>
          <p:cNvSpPr/>
          <p:nvPr/>
        </p:nvSpPr>
        <p:spPr>
          <a:xfrm>
            <a:off x="13407147" y="-110564"/>
            <a:ext cx="5376594" cy="5537690"/>
          </a:xfrm>
          <a:custGeom>
            <a:avLst/>
            <a:gdLst/>
            <a:ahLst/>
            <a:cxnLst/>
            <a:rect l="l" t="t" r="r" b="b"/>
            <a:pathLst>
              <a:path w="5376594" h="5537690">
                <a:moveTo>
                  <a:pt x="0" y="0"/>
                </a:moveTo>
                <a:lnTo>
                  <a:pt x="5376594" y="0"/>
                </a:lnTo>
                <a:lnTo>
                  <a:pt x="5376594" y="5537690"/>
                </a:lnTo>
                <a:lnTo>
                  <a:pt x="0" y="55376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8650653" y="1818875"/>
            <a:ext cx="9161757" cy="16097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Eliminate operator-related errors by enforcing strict training, clear SOPs, and continuous performance monitoring.</a:t>
            </a:r>
          </a:p>
        </p:txBody>
      </p:sp>
      <p:sp>
        <p:nvSpPr>
          <p:cNvPr id="10" name="TextBox 10"/>
          <p:cNvSpPr txBox="1"/>
          <p:nvPr/>
        </p:nvSpPr>
        <p:spPr>
          <a:xfrm>
            <a:off x="8851341" y="503390"/>
            <a:ext cx="8266147" cy="961802"/>
          </a:xfrm>
          <a:prstGeom prst="rect">
            <a:avLst/>
          </a:prstGeom>
        </p:spPr>
        <p:txBody>
          <a:bodyPr wrap="square" lIns="0" tIns="0" rIns="0" bIns="0" rtlCol="0" anchor="t">
            <a:spAutoFit/>
          </a:bodyPr>
          <a:lstStyle/>
          <a:p>
            <a:pPr marL="0" lvl="0" indent="0" algn="l">
              <a:lnSpc>
                <a:spcPts val="7480"/>
              </a:lnSpc>
              <a:spcBef>
                <a:spcPct val="0"/>
              </a:spcBef>
            </a:pPr>
            <a:r>
              <a:rPr lang="en-US" sz="6800" b="1" u="none" strike="noStrike" dirty="0">
                <a:solidFill>
                  <a:srgbClr val="456ED5"/>
                </a:solidFill>
                <a:latin typeface="Agrandir Bold"/>
                <a:ea typeface="Agrandir Bold"/>
                <a:cs typeface="Agrandir Bold"/>
                <a:sym typeface="Agrandir Bold"/>
              </a:rPr>
              <a:t>Recommendations</a:t>
            </a:r>
          </a:p>
        </p:txBody>
      </p:sp>
      <p:sp>
        <p:nvSpPr>
          <p:cNvPr id="11" name="Freeform 11"/>
          <p:cNvSpPr/>
          <p:nvPr/>
        </p:nvSpPr>
        <p:spPr>
          <a:xfrm rot="-974288">
            <a:off x="17125493" y="9053672"/>
            <a:ext cx="250824" cy="242615"/>
          </a:xfrm>
          <a:custGeom>
            <a:avLst/>
            <a:gdLst/>
            <a:ahLst/>
            <a:cxnLst/>
            <a:rect l="l" t="t" r="r" b="b"/>
            <a:pathLst>
              <a:path w="250824" h="242615">
                <a:moveTo>
                  <a:pt x="0" y="0"/>
                </a:moveTo>
                <a:lnTo>
                  <a:pt x="250823" y="0"/>
                </a:lnTo>
                <a:lnTo>
                  <a:pt x="250823" y="242615"/>
                </a:lnTo>
                <a:lnTo>
                  <a:pt x="0" y="2426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10890709" y="4667099"/>
            <a:ext cx="141811" cy="14181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1028700" y="1263557"/>
            <a:ext cx="141811" cy="14181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14791027" y="4972667"/>
            <a:ext cx="341666" cy="34166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CEE6F9"/>
              </a:solidFill>
              <a:prstDash val="solid"/>
              <a:miter/>
            </a:ln>
          </p:spPr>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1" name="Freeform 21"/>
          <p:cNvSpPr/>
          <p:nvPr/>
        </p:nvSpPr>
        <p:spPr>
          <a:xfrm>
            <a:off x="7927676" y="1904600"/>
            <a:ext cx="495893" cy="495893"/>
          </a:xfrm>
          <a:custGeom>
            <a:avLst/>
            <a:gdLst/>
            <a:ahLst/>
            <a:cxnLst/>
            <a:rect l="l" t="t" r="r" b="b"/>
            <a:pathLst>
              <a:path w="495893" h="495893">
                <a:moveTo>
                  <a:pt x="0" y="0"/>
                </a:moveTo>
                <a:lnTo>
                  <a:pt x="495893" y="0"/>
                </a:lnTo>
                <a:lnTo>
                  <a:pt x="495893" y="495893"/>
                </a:lnTo>
                <a:lnTo>
                  <a:pt x="0" y="4958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7927676" y="3617172"/>
            <a:ext cx="495893" cy="495893"/>
          </a:xfrm>
          <a:custGeom>
            <a:avLst/>
            <a:gdLst/>
            <a:ahLst/>
            <a:cxnLst/>
            <a:rect l="l" t="t" r="r" b="b"/>
            <a:pathLst>
              <a:path w="495893" h="495893">
                <a:moveTo>
                  <a:pt x="0" y="0"/>
                </a:moveTo>
                <a:lnTo>
                  <a:pt x="495893" y="0"/>
                </a:lnTo>
                <a:lnTo>
                  <a:pt x="495893" y="495892"/>
                </a:lnTo>
                <a:lnTo>
                  <a:pt x="0" y="495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8650653" y="3531447"/>
            <a:ext cx="9161757" cy="16097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Adopt a preventive maintenance strategy to reduce machine failures and ensure consistent line availability.</a:t>
            </a:r>
          </a:p>
        </p:txBody>
      </p:sp>
      <p:sp>
        <p:nvSpPr>
          <p:cNvPr id="24" name="Freeform 24"/>
          <p:cNvSpPr/>
          <p:nvPr/>
        </p:nvSpPr>
        <p:spPr>
          <a:xfrm>
            <a:off x="7927676" y="5427126"/>
            <a:ext cx="495893" cy="495893"/>
          </a:xfrm>
          <a:custGeom>
            <a:avLst/>
            <a:gdLst/>
            <a:ahLst/>
            <a:cxnLst/>
            <a:rect l="l" t="t" r="r" b="b"/>
            <a:pathLst>
              <a:path w="495893" h="495893">
                <a:moveTo>
                  <a:pt x="0" y="0"/>
                </a:moveTo>
                <a:lnTo>
                  <a:pt x="495893" y="0"/>
                </a:lnTo>
                <a:lnTo>
                  <a:pt x="495893" y="495893"/>
                </a:lnTo>
                <a:lnTo>
                  <a:pt x="0" y="4958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TextBox 25"/>
          <p:cNvSpPr txBox="1"/>
          <p:nvPr/>
        </p:nvSpPr>
        <p:spPr>
          <a:xfrm>
            <a:off x="8650653" y="5228608"/>
            <a:ext cx="9161757" cy="16097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Stabilize the production workflow through standardized processes, better scheduling, and tighter control over daily operations.</a:t>
            </a:r>
          </a:p>
        </p:txBody>
      </p:sp>
      <p:sp>
        <p:nvSpPr>
          <p:cNvPr id="26" name="Freeform 26"/>
          <p:cNvSpPr/>
          <p:nvPr/>
        </p:nvSpPr>
        <p:spPr>
          <a:xfrm>
            <a:off x="7927676" y="7009783"/>
            <a:ext cx="495893" cy="495893"/>
          </a:xfrm>
          <a:custGeom>
            <a:avLst/>
            <a:gdLst/>
            <a:ahLst/>
            <a:cxnLst/>
            <a:rect l="l" t="t" r="r" b="b"/>
            <a:pathLst>
              <a:path w="495893" h="495893">
                <a:moveTo>
                  <a:pt x="0" y="0"/>
                </a:moveTo>
                <a:lnTo>
                  <a:pt x="495893" y="0"/>
                </a:lnTo>
                <a:lnTo>
                  <a:pt x="495893" y="495893"/>
                </a:lnTo>
                <a:lnTo>
                  <a:pt x="0" y="4958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TextBox 27"/>
          <p:cNvSpPr txBox="1"/>
          <p:nvPr/>
        </p:nvSpPr>
        <p:spPr>
          <a:xfrm>
            <a:off x="8650653" y="6924058"/>
            <a:ext cx="9161757" cy="21431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Prioritize optimization of the CO-600 line, as it creates the largest productivity loss, requiring focused root-cause analysis and corrective action.</a:t>
            </a:r>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flipV="1">
            <a:off x="-287559" y="4696854"/>
            <a:ext cx="7613739" cy="5628697"/>
          </a:xfrm>
          <a:custGeom>
            <a:avLst/>
            <a:gdLst/>
            <a:ahLst/>
            <a:cxnLst/>
            <a:rect l="l" t="t" r="r" b="b"/>
            <a:pathLst>
              <a:path w="7613739" h="5628697">
                <a:moveTo>
                  <a:pt x="0" y="5628697"/>
                </a:moveTo>
                <a:lnTo>
                  <a:pt x="7613739" y="5628697"/>
                </a:lnTo>
                <a:lnTo>
                  <a:pt x="7613739" y="0"/>
                </a:lnTo>
                <a:lnTo>
                  <a:pt x="0" y="0"/>
                </a:lnTo>
                <a:lnTo>
                  <a:pt x="0" y="56286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338535">
            <a:off x="14100050" y="-508789"/>
            <a:ext cx="3883552" cy="4546345"/>
          </a:xfrm>
          <a:custGeom>
            <a:avLst/>
            <a:gdLst/>
            <a:ahLst/>
            <a:cxnLst/>
            <a:rect l="l" t="t" r="r" b="b"/>
            <a:pathLst>
              <a:path w="3883552" h="4546345">
                <a:moveTo>
                  <a:pt x="0" y="0"/>
                </a:moveTo>
                <a:lnTo>
                  <a:pt x="3883552" y="0"/>
                </a:lnTo>
                <a:lnTo>
                  <a:pt x="3883552" y="4546345"/>
                </a:lnTo>
                <a:lnTo>
                  <a:pt x="0" y="45463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54862">
            <a:off x="231407" y="6088691"/>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7297856">
            <a:off x="13363366" y="-1446338"/>
            <a:ext cx="4446248" cy="4114800"/>
          </a:xfrm>
          <a:custGeom>
            <a:avLst/>
            <a:gdLst/>
            <a:ahLst/>
            <a:cxnLst/>
            <a:rect l="l" t="t" r="r" b="b"/>
            <a:pathLst>
              <a:path w="4446248" h="4114800">
                <a:moveTo>
                  <a:pt x="0" y="0"/>
                </a:moveTo>
                <a:lnTo>
                  <a:pt x="4446247" y="0"/>
                </a:lnTo>
                <a:lnTo>
                  <a:pt x="444624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1595068" y="1600448"/>
            <a:ext cx="6987981" cy="4524085"/>
            <a:chOff x="0" y="0"/>
            <a:chExt cx="946411" cy="612716"/>
          </a:xfrm>
        </p:grpSpPr>
        <p:sp>
          <p:nvSpPr>
            <p:cNvPr id="7" name="Freeform 7"/>
            <p:cNvSpPr/>
            <p:nvPr/>
          </p:nvSpPr>
          <p:spPr>
            <a:xfrm>
              <a:off x="0" y="0"/>
              <a:ext cx="946411" cy="612716"/>
            </a:xfrm>
            <a:custGeom>
              <a:avLst/>
              <a:gdLst/>
              <a:ahLst/>
              <a:cxnLst/>
              <a:rect l="l" t="t" r="r" b="b"/>
              <a:pathLst>
                <a:path w="946411" h="612716">
                  <a:moveTo>
                    <a:pt x="27697" y="0"/>
                  </a:moveTo>
                  <a:lnTo>
                    <a:pt x="918714" y="0"/>
                  </a:lnTo>
                  <a:cubicBezTo>
                    <a:pt x="926060" y="0"/>
                    <a:pt x="933105" y="2918"/>
                    <a:pt x="938299" y="8112"/>
                  </a:cubicBezTo>
                  <a:cubicBezTo>
                    <a:pt x="943493" y="13307"/>
                    <a:pt x="946411" y="20351"/>
                    <a:pt x="946411" y="27697"/>
                  </a:cubicBezTo>
                  <a:lnTo>
                    <a:pt x="946411" y="585018"/>
                  </a:lnTo>
                  <a:cubicBezTo>
                    <a:pt x="946411" y="592364"/>
                    <a:pt x="943493" y="599409"/>
                    <a:pt x="938299" y="604603"/>
                  </a:cubicBezTo>
                  <a:cubicBezTo>
                    <a:pt x="933105" y="609797"/>
                    <a:pt x="926060" y="612716"/>
                    <a:pt x="918714" y="612716"/>
                  </a:cubicBezTo>
                  <a:lnTo>
                    <a:pt x="27697" y="612716"/>
                  </a:lnTo>
                  <a:cubicBezTo>
                    <a:pt x="20351" y="612716"/>
                    <a:pt x="13307" y="609797"/>
                    <a:pt x="8112" y="604603"/>
                  </a:cubicBezTo>
                  <a:cubicBezTo>
                    <a:pt x="2918" y="599409"/>
                    <a:pt x="0" y="592364"/>
                    <a:pt x="0" y="585018"/>
                  </a:cubicBezTo>
                  <a:lnTo>
                    <a:pt x="0" y="27697"/>
                  </a:lnTo>
                  <a:cubicBezTo>
                    <a:pt x="0" y="20351"/>
                    <a:pt x="2918" y="13307"/>
                    <a:pt x="8112" y="8112"/>
                  </a:cubicBezTo>
                  <a:cubicBezTo>
                    <a:pt x="13307" y="2918"/>
                    <a:pt x="20351" y="0"/>
                    <a:pt x="27697" y="0"/>
                  </a:cubicBezTo>
                  <a:close/>
                </a:path>
              </a:pathLst>
            </a:custGeom>
            <a:blipFill>
              <a:blip r:embed="rId10"/>
              <a:stretch>
                <a:fillRect t="-7858" b="-7858"/>
              </a:stretch>
            </a:blipFill>
            <a:ln cap="rnd">
              <a:noFill/>
              <a:prstDash val="solid"/>
              <a:round/>
            </a:ln>
          </p:spPr>
        </p:sp>
      </p:grpSp>
      <p:sp>
        <p:nvSpPr>
          <p:cNvPr id="8" name="Freeform 8"/>
          <p:cNvSpPr/>
          <p:nvPr/>
        </p:nvSpPr>
        <p:spPr>
          <a:xfrm rot="938244">
            <a:off x="16925321" y="6965548"/>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974288">
            <a:off x="577890" y="3613151"/>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0" name="Group 10"/>
          <p:cNvGrpSpPr/>
          <p:nvPr/>
        </p:nvGrpSpPr>
        <p:grpSpPr>
          <a:xfrm>
            <a:off x="4418559" y="6698809"/>
            <a:ext cx="141811" cy="1418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7844964" y="6769715"/>
            <a:ext cx="341666" cy="34166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CEE6F9"/>
              </a:solidFill>
              <a:prstDash val="solid"/>
              <a:miter/>
            </a:ln>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11596821" y="9258300"/>
            <a:ext cx="141811" cy="14181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a:off x="632396" y="790089"/>
            <a:ext cx="141811" cy="14181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17299931" y="4364254"/>
            <a:ext cx="260405" cy="26040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24" name="TextBox 24"/>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14674119" y="2621391"/>
            <a:ext cx="141811" cy="14181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27" name="TextBox 27"/>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8" name="TextBox 28"/>
          <p:cNvSpPr txBox="1"/>
          <p:nvPr/>
        </p:nvSpPr>
        <p:spPr>
          <a:xfrm>
            <a:off x="9654411" y="3652940"/>
            <a:ext cx="7118555" cy="3524250"/>
          </a:xfrm>
          <a:prstGeom prst="rect">
            <a:avLst/>
          </a:prstGeom>
        </p:spPr>
        <p:txBody>
          <a:bodyPr lIns="0" tIns="0" rIns="0" bIns="0" rtlCol="0" anchor="t">
            <a:spAutoFit/>
          </a:bodyPr>
          <a:lstStyle/>
          <a:p>
            <a:pPr marL="0" lvl="0" indent="0" algn="l">
              <a:lnSpc>
                <a:spcPts val="8759"/>
              </a:lnSpc>
            </a:pPr>
            <a:r>
              <a:rPr lang="en-US" sz="7299" b="1" u="none" strike="noStrike">
                <a:solidFill>
                  <a:srgbClr val="456ED5"/>
                </a:solidFill>
                <a:latin typeface="Agrandir Bold"/>
                <a:ea typeface="Agrandir Bold"/>
                <a:cs typeface="Agrandir Bold"/>
                <a:sym typeface="Agrandir Bold"/>
              </a:rPr>
              <a:t>Thank You </a:t>
            </a:r>
          </a:p>
          <a:p>
            <a:pPr marL="0" lvl="0" indent="0" algn="l">
              <a:lnSpc>
                <a:spcPts val="8759"/>
              </a:lnSpc>
            </a:pPr>
            <a:r>
              <a:rPr lang="en-US" sz="7299" b="1" u="none" strike="noStrike">
                <a:solidFill>
                  <a:srgbClr val="456ED5"/>
                </a:solidFill>
                <a:latin typeface="Agrandir Bold"/>
                <a:ea typeface="Agrandir Bold"/>
                <a:cs typeface="Agrandir Bold"/>
                <a:sym typeface="Agrandir Bold"/>
              </a:rPr>
              <a:t>for Listening.</a:t>
            </a:r>
          </a:p>
          <a:p>
            <a:pPr marL="0" lvl="0" indent="0" algn="l">
              <a:lnSpc>
                <a:spcPts val="8759"/>
              </a:lnSpc>
            </a:pPr>
            <a:endParaRPr lang="en-US" sz="7299" b="1" u="none" strike="noStrike">
              <a:solidFill>
                <a:srgbClr val="456ED5"/>
              </a:solidFill>
              <a:latin typeface="Agrandir Bold"/>
              <a:ea typeface="Agrandir Bold"/>
              <a:cs typeface="Agrandir Bold"/>
              <a:sym typeface="Agrandir Bold"/>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flipV="1">
            <a:off x="-287559" y="4696854"/>
            <a:ext cx="7613739" cy="5628697"/>
          </a:xfrm>
          <a:custGeom>
            <a:avLst/>
            <a:gdLst/>
            <a:ahLst/>
            <a:cxnLst/>
            <a:rect l="l" t="t" r="r" b="b"/>
            <a:pathLst>
              <a:path w="7613739" h="5628697">
                <a:moveTo>
                  <a:pt x="0" y="5628697"/>
                </a:moveTo>
                <a:lnTo>
                  <a:pt x="7613739" y="5628697"/>
                </a:lnTo>
                <a:lnTo>
                  <a:pt x="7613739" y="0"/>
                </a:lnTo>
                <a:lnTo>
                  <a:pt x="0" y="0"/>
                </a:lnTo>
                <a:lnTo>
                  <a:pt x="0" y="56286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338535">
            <a:off x="14100050" y="-508789"/>
            <a:ext cx="3883552" cy="4546345"/>
          </a:xfrm>
          <a:custGeom>
            <a:avLst/>
            <a:gdLst/>
            <a:ahLst/>
            <a:cxnLst/>
            <a:rect l="l" t="t" r="r" b="b"/>
            <a:pathLst>
              <a:path w="3883552" h="4546345">
                <a:moveTo>
                  <a:pt x="0" y="0"/>
                </a:moveTo>
                <a:lnTo>
                  <a:pt x="3883552" y="0"/>
                </a:lnTo>
                <a:lnTo>
                  <a:pt x="3883552" y="4546345"/>
                </a:lnTo>
                <a:lnTo>
                  <a:pt x="0" y="45463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70863" y="6056608"/>
            <a:ext cx="2513769" cy="4114800"/>
          </a:xfrm>
          <a:custGeom>
            <a:avLst/>
            <a:gdLst/>
            <a:ahLst/>
            <a:cxnLst/>
            <a:rect l="l" t="t" r="r" b="b"/>
            <a:pathLst>
              <a:path w="2513769" h="4114800">
                <a:moveTo>
                  <a:pt x="0" y="0"/>
                </a:moveTo>
                <a:lnTo>
                  <a:pt x="2513769" y="0"/>
                </a:lnTo>
                <a:lnTo>
                  <a:pt x="25137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6541408">
            <a:off x="14552914" y="-90482"/>
            <a:ext cx="4109152" cy="3167783"/>
          </a:xfrm>
          <a:custGeom>
            <a:avLst/>
            <a:gdLst/>
            <a:ahLst/>
            <a:cxnLst/>
            <a:rect l="l" t="t" r="r" b="b"/>
            <a:pathLst>
              <a:path w="4109152" h="3167783">
                <a:moveTo>
                  <a:pt x="0" y="0"/>
                </a:moveTo>
                <a:lnTo>
                  <a:pt x="4109152" y="0"/>
                </a:lnTo>
                <a:lnTo>
                  <a:pt x="4109152" y="3167783"/>
                </a:lnTo>
                <a:lnTo>
                  <a:pt x="0" y="31677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2536728" y="914400"/>
            <a:ext cx="12596303" cy="1143635"/>
          </a:xfrm>
          <a:prstGeom prst="rect">
            <a:avLst/>
          </a:prstGeom>
        </p:spPr>
        <p:txBody>
          <a:bodyPr lIns="0" tIns="0" rIns="0" bIns="0" rtlCol="0" anchor="t">
            <a:spAutoFit/>
          </a:bodyPr>
          <a:lstStyle/>
          <a:p>
            <a:pPr marL="0" lvl="0" indent="0" algn="ctr">
              <a:lnSpc>
                <a:spcPts val="7480"/>
              </a:lnSpc>
              <a:spcBef>
                <a:spcPct val="0"/>
              </a:spcBef>
            </a:pPr>
            <a:r>
              <a:rPr lang="en-US" sz="6800" b="1" u="none" strike="noStrike">
                <a:solidFill>
                  <a:srgbClr val="456ED5"/>
                </a:solidFill>
                <a:latin typeface="Agrandir Bold"/>
                <a:ea typeface="Agrandir Bold"/>
                <a:cs typeface="Agrandir Bold"/>
                <a:sym typeface="Agrandir Bold"/>
              </a:rPr>
              <a:t>Our Team</a:t>
            </a:r>
          </a:p>
        </p:txBody>
      </p:sp>
      <p:sp>
        <p:nvSpPr>
          <p:cNvPr id="7" name="Freeform 7"/>
          <p:cNvSpPr/>
          <p:nvPr/>
        </p:nvSpPr>
        <p:spPr>
          <a:xfrm rot="-974288">
            <a:off x="9018588" y="9288530"/>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3582633" y="9631010"/>
            <a:ext cx="141811" cy="14181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7129098" y="1363207"/>
            <a:ext cx="260405" cy="2604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5267473" y="582828"/>
            <a:ext cx="141811" cy="14181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rot="-974288">
            <a:off x="11677563" y="1090363"/>
            <a:ext cx="250824" cy="242615"/>
          </a:xfrm>
          <a:custGeom>
            <a:avLst/>
            <a:gdLst/>
            <a:ahLst/>
            <a:cxnLst/>
            <a:rect l="l" t="t" r="r" b="b"/>
            <a:pathLst>
              <a:path w="250824" h="242615">
                <a:moveTo>
                  <a:pt x="0" y="0"/>
                </a:moveTo>
                <a:lnTo>
                  <a:pt x="250823" y="0"/>
                </a:lnTo>
                <a:lnTo>
                  <a:pt x="250823" y="242615"/>
                </a:lnTo>
                <a:lnTo>
                  <a:pt x="0" y="2426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8" name="Group 18"/>
          <p:cNvGrpSpPr/>
          <p:nvPr/>
        </p:nvGrpSpPr>
        <p:grpSpPr>
          <a:xfrm>
            <a:off x="6172549" y="511923"/>
            <a:ext cx="141811" cy="14181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686022" y="2353185"/>
            <a:ext cx="3770195" cy="4206499"/>
            <a:chOff x="0" y="0"/>
            <a:chExt cx="1005670" cy="1122050"/>
          </a:xfrm>
        </p:grpSpPr>
        <p:sp>
          <p:nvSpPr>
            <p:cNvPr id="22" name="Freeform 22"/>
            <p:cNvSpPr/>
            <p:nvPr/>
          </p:nvSpPr>
          <p:spPr>
            <a:xfrm>
              <a:off x="31422" y="36683"/>
              <a:ext cx="942825" cy="1048685"/>
            </a:xfrm>
            <a:custGeom>
              <a:avLst/>
              <a:gdLst/>
              <a:ahLst/>
              <a:cxnLst/>
              <a:rect l="l" t="t" r="r" b="b"/>
              <a:pathLst>
                <a:path w="942825" h="1048685">
                  <a:moveTo>
                    <a:pt x="526235" y="24483"/>
                  </a:moveTo>
                  <a:lnTo>
                    <a:pt x="919426" y="463176"/>
                  </a:lnTo>
                  <a:cubicBezTo>
                    <a:pt x="950625" y="497986"/>
                    <a:pt x="950625" y="550698"/>
                    <a:pt x="919426" y="585508"/>
                  </a:cubicBezTo>
                  <a:lnTo>
                    <a:pt x="526235" y="1024202"/>
                  </a:lnTo>
                  <a:cubicBezTo>
                    <a:pt x="512270" y="1039782"/>
                    <a:pt x="492336" y="1048685"/>
                    <a:pt x="471413" y="1048685"/>
                  </a:cubicBezTo>
                  <a:cubicBezTo>
                    <a:pt x="450490" y="1048685"/>
                    <a:pt x="430556" y="1039782"/>
                    <a:pt x="416591" y="1024202"/>
                  </a:cubicBezTo>
                  <a:lnTo>
                    <a:pt x="23400" y="585508"/>
                  </a:lnTo>
                  <a:cubicBezTo>
                    <a:pt x="-7799" y="550698"/>
                    <a:pt x="-7799" y="497986"/>
                    <a:pt x="23400" y="463176"/>
                  </a:cubicBezTo>
                  <a:lnTo>
                    <a:pt x="416591" y="24483"/>
                  </a:lnTo>
                  <a:cubicBezTo>
                    <a:pt x="430556" y="8902"/>
                    <a:pt x="450490" y="0"/>
                    <a:pt x="471413" y="0"/>
                  </a:cubicBezTo>
                  <a:cubicBezTo>
                    <a:pt x="492336" y="0"/>
                    <a:pt x="512270" y="8902"/>
                    <a:pt x="526235" y="24483"/>
                  </a:cubicBezTo>
                  <a:close/>
                </a:path>
              </a:pathLst>
            </a:custGeom>
            <a:solidFill>
              <a:srgbClr val="A3BCF9"/>
            </a:solidFill>
          </p:spPr>
        </p:sp>
        <p:sp>
          <p:nvSpPr>
            <p:cNvPr id="23" name="TextBox 23"/>
            <p:cNvSpPr txBox="1"/>
            <p:nvPr/>
          </p:nvSpPr>
          <p:spPr>
            <a:xfrm>
              <a:off x="172849" y="154752"/>
              <a:ext cx="659971" cy="774446"/>
            </a:xfrm>
            <a:prstGeom prst="rect">
              <a:avLst/>
            </a:prstGeom>
          </p:spPr>
          <p:txBody>
            <a:bodyPr lIns="12476" tIns="12476" rIns="12476" bIns="12476" rtlCol="0" anchor="ctr"/>
            <a:lstStyle/>
            <a:p>
              <a:pPr algn="ctr">
                <a:lnSpc>
                  <a:spcPts val="3359"/>
                </a:lnSpc>
              </a:pPr>
              <a:endParaRPr/>
            </a:p>
          </p:txBody>
        </p:sp>
      </p:grpSp>
      <p:grpSp>
        <p:nvGrpSpPr>
          <p:cNvPr id="24" name="Group 24"/>
          <p:cNvGrpSpPr/>
          <p:nvPr/>
        </p:nvGrpSpPr>
        <p:grpSpPr>
          <a:xfrm>
            <a:off x="1037910" y="2570379"/>
            <a:ext cx="3066418" cy="3772111"/>
            <a:chOff x="0" y="0"/>
            <a:chExt cx="908199" cy="1117208"/>
          </a:xfrm>
        </p:grpSpPr>
        <p:sp>
          <p:nvSpPr>
            <p:cNvPr id="25" name="Freeform 25"/>
            <p:cNvSpPr/>
            <p:nvPr/>
          </p:nvSpPr>
          <p:spPr>
            <a:xfrm>
              <a:off x="26902" y="36039"/>
              <a:ext cx="854394" cy="1045129"/>
            </a:xfrm>
            <a:custGeom>
              <a:avLst/>
              <a:gdLst/>
              <a:ahLst/>
              <a:cxnLst/>
              <a:rect l="l" t="t" r="r" b="b"/>
              <a:pathLst>
                <a:path w="854394" h="1045129">
                  <a:moveTo>
                    <a:pt x="474975" y="22734"/>
                  </a:moveTo>
                  <a:lnTo>
                    <a:pt x="833519" y="463792"/>
                  </a:lnTo>
                  <a:cubicBezTo>
                    <a:pt x="861353" y="498031"/>
                    <a:pt x="861353" y="547099"/>
                    <a:pt x="833519" y="581338"/>
                  </a:cubicBezTo>
                  <a:lnTo>
                    <a:pt x="474975" y="1022396"/>
                  </a:lnTo>
                  <a:cubicBezTo>
                    <a:pt x="463283" y="1036779"/>
                    <a:pt x="445733" y="1045129"/>
                    <a:pt x="427197" y="1045129"/>
                  </a:cubicBezTo>
                  <a:cubicBezTo>
                    <a:pt x="408662" y="1045129"/>
                    <a:pt x="391112" y="1036779"/>
                    <a:pt x="379420" y="1022396"/>
                  </a:cubicBezTo>
                  <a:lnTo>
                    <a:pt x="20875" y="581338"/>
                  </a:lnTo>
                  <a:cubicBezTo>
                    <a:pt x="-6958" y="547099"/>
                    <a:pt x="-6958" y="498031"/>
                    <a:pt x="20875" y="463792"/>
                  </a:cubicBezTo>
                  <a:lnTo>
                    <a:pt x="379420" y="22734"/>
                  </a:lnTo>
                  <a:cubicBezTo>
                    <a:pt x="391112" y="8351"/>
                    <a:pt x="408662" y="0"/>
                    <a:pt x="427197" y="0"/>
                  </a:cubicBezTo>
                  <a:cubicBezTo>
                    <a:pt x="445733" y="0"/>
                    <a:pt x="463283" y="8351"/>
                    <a:pt x="474975" y="22734"/>
                  </a:cubicBezTo>
                  <a:close/>
                </a:path>
              </a:pathLst>
            </a:custGeom>
            <a:blipFill>
              <a:blip r:embed="rId12"/>
              <a:stretch>
                <a:fillRect l="-9774" t="404" r="-9774" b="404"/>
              </a:stretch>
            </a:blipFill>
            <a:ln cap="rnd">
              <a:noFill/>
              <a:prstDash val="solid"/>
              <a:round/>
            </a:ln>
          </p:spPr>
        </p:sp>
      </p:grpSp>
      <p:grpSp>
        <p:nvGrpSpPr>
          <p:cNvPr id="26" name="Group 26"/>
          <p:cNvGrpSpPr/>
          <p:nvPr/>
        </p:nvGrpSpPr>
        <p:grpSpPr>
          <a:xfrm>
            <a:off x="5064684" y="2353185"/>
            <a:ext cx="3770195" cy="4206499"/>
            <a:chOff x="0" y="0"/>
            <a:chExt cx="1005670" cy="1122050"/>
          </a:xfrm>
        </p:grpSpPr>
        <p:sp>
          <p:nvSpPr>
            <p:cNvPr id="27" name="Freeform 27"/>
            <p:cNvSpPr/>
            <p:nvPr/>
          </p:nvSpPr>
          <p:spPr>
            <a:xfrm>
              <a:off x="31422" y="36683"/>
              <a:ext cx="942825" cy="1048685"/>
            </a:xfrm>
            <a:custGeom>
              <a:avLst/>
              <a:gdLst/>
              <a:ahLst/>
              <a:cxnLst/>
              <a:rect l="l" t="t" r="r" b="b"/>
              <a:pathLst>
                <a:path w="942825" h="1048685">
                  <a:moveTo>
                    <a:pt x="526235" y="24483"/>
                  </a:moveTo>
                  <a:lnTo>
                    <a:pt x="919426" y="463176"/>
                  </a:lnTo>
                  <a:cubicBezTo>
                    <a:pt x="950625" y="497986"/>
                    <a:pt x="950625" y="550698"/>
                    <a:pt x="919426" y="585508"/>
                  </a:cubicBezTo>
                  <a:lnTo>
                    <a:pt x="526235" y="1024202"/>
                  </a:lnTo>
                  <a:cubicBezTo>
                    <a:pt x="512270" y="1039782"/>
                    <a:pt x="492336" y="1048685"/>
                    <a:pt x="471413" y="1048685"/>
                  </a:cubicBezTo>
                  <a:cubicBezTo>
                    <a:pt x="450490" y="1048685"/>
                    <a:pt x="430556" y="1039782"/>
                    <a:pt x="416591" y="1024202"/>
                  </a:cubicBezTo>
                  <a:lnTo>
                    <a:pt x="23400" y="585508"/>
                  </a:lnTo>
                  <a:cubicBezTo>
                    <a:pt x="-7799" y="550698"/>
                    <a:pt x="-7799" y="497986"/>
                    <a:pt x="23400" y="463176"/>
                  </a:cubicBezTo>
                  <a:lnTo>
                    <a:pt x="416591" y="24483"/>
                  </a:lnTo>
                  <a:cubicBezTo>
                    <a:pt x="430556" y="8902"/>
                    <a:pt x="450490" y="0"/>
                    <a:pt x="471413" y="0"/>
                  </a:cubicBezTo>
                  <a:cubicBezTo>
                    <a:pt x="492336" y="0"/>
                    <a:pt x="512270" y="8902"/>
                    <a:pt x="526235" y="24483"/>
                  </a:cubicBezTo>
                  <a:close/>
                </a:path>
              </a:pathLst>
            </a:custGeom>
            <a:solidFill>
              <a:srgbClr val="A3BCF9"/>
            </a:solidFill>
          </p:spPr>
        </p:sp>
        <p:sp>
          <p:nvSpPr>
            <p:cNvPr id="28" name="TextBox 28"/>
            <p:cNvSpPr txBox="1"/>
            <p:nvPr/>
          </p:nvSpPr>
          <p:spPr>
            <a:xfrm>
              <a:off x="172849" y="154752"/>
              <a:ext cx="659971" cy="774446"/>
            </a:xfrm>
            <a:prstGeom prst="rect">
              <a:avLst/>
            </a:prstGeom>
          </p:spPr>
          <p:txBody>
            <a:bodyPr lIns="12476" tIns="12476" rIns="12476" bIns="12476" rtlCol="0" anchor="ctr"/>
            <a:lstStyle/>
            <a:p>
              <a:pPr algn="ctr">
                <a:lnSpc>
                  <a:spcPts val="3359"/>
                </a:lnSpc>
              </a:pPr>
              <a:endParaRPr/>
            </a:p>
          </p:txBody>
        </p:sp>
      </p:grpSp>
      <p:grpSp>
        <p:nvGrpSpPr>
          <p:cNvPr id="29" name="Group 29"/>
          <p:cNvGrpSpPr/>
          <p:nvPr/>
        </p:nvGrpSpPr>
        <p:grpSpPr>
          <a:xfrm>
            <a:off x="9444479" y="2353185"/>
            <a:ext cx="3770195" cy="4206499"/>
            <a:chOff x="0" y="0"/>
            <a:chExt cx="1005670" cy="1122050"/>
          </a:xfrm>
        </p:grpSpPr>
        <p:sp>
          <p:nvSpPr>
            <p:cNvPr id="30" name="Freeform 30"/>
            <p:cNvSpPr/>
            <p:nvPr/>
          </p:nvSpPr>
          <p:spPr>
            <a:xfrm>
              <a:off x="31422" y="36683"/>
              <a:ext cx="942825" cy="1048685"/>
            </a:xfrm>
            <a:custGeom>
              <a:avLst/>
              <a:gdLst/>
              <a:ahLst/>
              <a:cxnLst/>
              <a:rect l="l" t="t" r="r" b="b"/>
              <a:pathLst>
                <a:path w="942825" h="1048685">
                  <a:moveTo>
                    <a:pt x="526235" y="24483"/>
                  </a:moveTo>
                  <a:lnTo>
                    <a:pt x="919426" y="463176"/>
                  </a:lnTo>
                  <a:cubicBezTo>
                    <a:pt x="950625" y="497986"/>
                    <a:pt x="950625" y="550698"/>
                    <a:pt x="919426" y="585508"/>
                  </a:cubicBezTo>
                  <a:lnTo>
                    <a:pt x="526235" y="1024202"/>
                  </a:lnTo>
                  <a:cubicBezTo>
                    <a:pt x="512270" y="1039782"/>
                    <a:pt x="492336" y="1048685"/>
                    <a:pt x="471413" y="1048685"/>
                  </a:cubicBezTo>
                  <a:cubicBezTo>
                    <a:pt x="450490" y="1048685"/>
                    <a:pt x="430556" y="1039782"/>
                    <a:pt x="416591" y="1024202"/>
                  </a:cubicBezTo>
                  <a:lnTo>
                    <a:pt x="23400" y="585508"/>
                  </a:lnTo>
                  <a:cubicBezTo>
                    <a:pt x="-7799" y="550698"/>
                    <a:pt x="-7799" y="497986"/>
                    <a:pt x="23400" y="463176"/>
                  </a:cubicBezTo>
                  <a:lnTo>
                    <a:pt x="416591" y="24483"/>
                  </a:lnTo>
                  <a:cubicBezTo>
                    <a:pt x="430556" y="8902"/>
                    <a:pt x="450490" y="0"/>
                    <a:pt x="471413" y="0"/>
                  </a:cubicBezTo>
                  <a:cubicBezTo>
                    <a:pt x="492336" y="0"/>
                    <a:pt x="512270" y="8902"/>
                    <a:pt x="526235" y="24483"/>
                  </a:cubicBezTo>
                  <a:close/>
                </a:path>
              </a:pathLst>
            </a:custGeom>
            <a:solidFill>
              <a:srgbClr val="A3BCF9"/>
            </a:solidFill>
          </p:spPr>
        </p:sp>
        <p:sp>
          <p:nvSpPr>
            <p:cNvPr id="31" name="TextBox 31"/>
            <p:cNvSpPr txBox="1"/>
            <p:nvPr/>
          </p:nvSpPr>
          <p:spPr>
            <a:xfrm>
              <a:off x="172849" y="154752"/>
              <a:ext cx="659971" cy="774446"/>
            </a:xfrm>
            <a:prstGeom prst="rect">
              <a:avLst/>
            </a:prstGeom>
          </p:spPr>
          <p:txBody>
            <a:bodyPr lIns="12476" tIns="12476" rIns="12476" bIns="12476" rtlCol="0" anchor="ctr"/>
            <a:lstStyle/>
            <a:p>
              <a:pPr algn="ctr">
                <a:lnSpc>
                  <a:spcPts val="3359"/>
                </a:lnSpc>
              </a:pPr>
              <a:endParaRPr/>
            </a:p>
          </p:txBody>
        </p:sp>
      </p:grpSp>
      <p:grpSp>
        <p:nvGrpSpPr>
          <p:cNvPr id="32" name="Group 32"/>
          <p:cNvGrpSpPr/>
          <p:nvPr/>
        </p:nvGrpSpPr>
        <p:grpSpPr>
          <a:xfrm>
            <a:off x="13824274" y="2353185"/>
            <a:ext cx="3770195" cy="4206499"/>
            <a:chOff x="0" y="0"/>
            <a:chExt cx="1005670" cy="1122050"/>
          </a:xfrm>
        </p:grpSpPr>
        <p:sp>
          <p:nvSpPr>
            <p:cNvPr id="33" name="Freeform 33"/>
            <p:cNvSpPr/>
            <p:nvPr/>
          </p:nvSpPr>
          <p:spPr>
            <a:xfrm>
              <a:off x="31422" y="36683"/>
              <a:ext cx="942825" cy="1048685"/>
            </a:xfrm>
            <a:custGeom>
              <a:avLst/>
              <a:gdLst/>
              <a:ahLst/>
              <a:cxnLst/>
              <a:rect l="l" t="t" r="r" b="b"/>
              <a:pathLst>
                <a:path w="942825" h="1048685">
                  <a:moveTo>
                    <a:pt x="526235" y="24483"/>
                  </a:moveTo>
                  <a:lnTo>
                    <a:pt x="919426" y="463176"/>
                  </a:lnTo>
                  <a:cubicBezTo>
                    <a:pt x="950625" y="497986"/>
                    <a:pt x="950625" y="550698"/>
                    <a:pt x="919426" y="585508"/>
                  </a:cubicBezTo>
                  <a:lnTo>
                    <a:pt x="526235" y="1024202"/>
                  </a:lnTo>
                  <a:cubicBezTo>
                    <a:pt x="512270" y="1039782"/>
                    <a:pt x="492336" y="1048685"/>
                    <a:pt x="471413" y="1048685"/>
                  </a:cubicBezTo>
                  <a:cubicBezTo>
                    <a:pt x="450490" y="1048685"/>
                    <a:pt x="430556" y="1039782"/>
                    <a:pt x="416591" y="1024202"/>
                  </a:cubicBezTo>
                  <a:lnTo>
                    <a:pt x="23400" y="585508"/>
                  </a:lnTo>
                  <a:cubicBezTo>
                    <a:pt x="-7799" y="550698"/>
                    <a:pt x="-7799" y="497986"/>
                    <a:pt x="23400" y="463176"/>
                  </a:cubicBezTo>
                  <a:lnTo>
                    <a:pt x="416591" y="24483"/>
                  </a:lnTo>
                  <a:cubicBezTo>
                    <a:pt x="430556" y="8902"/>
                    <a:pt x="450490" y="0"/>
                    <a:pt x="471413" y="0"/>
                  </a:cubicBezTo>
                  <a:cubicBezTo>
                    <a:pt x="492336" y="0"/>
                    <a:pt x="512270" y="8902"/>
                    <a:pt x="526235" y="24483"/>
                  </a:cubicBezTo>
                  <a:close/>
                </a:path>
              </a:pathLst>
            </a:custGeom>
            <a:solidFill>
              <a:srgbClr val="A3BCF9"/>
            </a:solidFill>
          </p:spPr>
        </p:sp>
        <p:sp>
          <p:nvSpPr>
            <p:cNvPr id="34" name="TextBox 34"/>
            <p:cNvSpPr txBox="1"/>
            <p:nvPr/>
          </p:nvSpPr>
          <p:spPr>
            <a:xfrm>
              <a:off x="172849" y="154752"/>
              <a:ext cx="659971" cy="774446"/>
            </a:xfrm>
            <a:prstGeom prst="rect">
              <a:avLst/>
            </a:prstGeom>
          </p:spPr>
          <p:txBody>
            <a:bodyPr lIns="12476" tIns="12476" rIns="12476" bIns="12476" rtlCol="0" anchor="ctr"/>
            <a:lstStyle/>
            <a:p>
              <a:pPr algn="ctr">
                <a:lnSpc>
                  <a:spcPts val="3359"/>
                </a:lnSpc>
              </a:pPr>
              <a:endParaRPr/>
            </a:p>
          </p:txBody>
        </p:sp>
      </p:grpSp>
      <p:grpSp>
        <p:nvGrpSpPr>
          <p:cNvPr id="35" name="Group 35"/>
          <p:cNvGrpSpPr/>
          <p:nvPr/>
        </p:nvGrpSpPr>
        <p:grpSpPr>
          <a:xfrm>
            <a:off x="5417139" y="2570379"/>
            <a:ext cx="3066418" cy="3772111"/>
            <a:chOff x="0" y="0"/>
            <a:chExt cx="908199" cy="1117208"/>
          </a:xfrm>
        </p:grpSpPr>
        <p:sp>
          <p:nvSpPr>
            <p:cNvPr id="36" name="Freeform 36"/>
            <p:cNvSpPr/>
            <p:nvPr/>
          </p:nvSpPr>
          <p:spPr>
            <a:xfrm>
              <a:off x="26902" y="36039"/>
              <a:ext cx="854394" cy="1045129"/>
            </a:xfrm>
            <a:custGeom>
              <a:avLst/>
              <a:gdLst/>
              <a:ahLst/>
              <a:cxnLst/>
              <a:rect l="l" t="t" r="r" b="b"/>
              <a:pathLst>
                <a:path w="854394" h="1045129">
                  <a:moveTo>
                    <a:pt x="474975" y="22734"/>
                  </a:moveTo>
                  <a:lnTo>
                    <a:pt x="833519" y="463792"/>
                  </a:lnTo>
                  <a:cubicBezTo>
                    <a:pt x="861353" y="498031"/>
                    <a:pt x="861353" y="547099"/>
                    <a:pt x="833519" y="581338"/>
                  </a:cubicBezTo>
                  <a:lnTo>
                    <a:pt x="474975" y="1022396"/>
                  </a:lnTo>
                  <a:cubicBezTo>
                    <a:pt x="463283" y="1036779"/>
                    <a:pt x="445733" y="1045129"/>
                    <a:pt x="427197" y="1045129"/>
                  </a:cubicBezTo>
                  <a:cubicBezTo>
                    <a:pt x="408662" y="1045129"/>
                    <a:pt x="391112" y="1036779"/>
                    <a:pt x="379420" y="1022396"/>
                  </a:cubicBezTo>
                  <a:lnTo>
                    <a:pt x="20875" y="581338"/>
                  </a:lnTo>
                  <a:cubicBezTo>
                    <a:pt x="-6958" y="547099"/>
                    <a:pt x="-6958" y="498031"/>
                    <a:pt x="20875" y="463792"/>
                  </a:cubicBezTo>
                  <a:lnTo>
                    <a:pt x="379420" y="22734"/>
                  </a:lnTo>
                  <a:cubicBezTo>
                    <a:pt x="391112" y="8351"/>
                    <a:pt x="408662" y="0"/>
                    <a:pt x="427197" y="0"/>
                  </a:cubicBezTo>
                  <a:cubicBezTo>
                    <a:pt x="445733" y="0"/>
                    <a:pt x="463283" y="8351"/>
                    <a:pt x="474975" y="22734"/>
                  </a:cubicBezTo>
                  <a:close/>
                </a:path>
              </a:pathLst>
            </a:custGeom>
            <a:blipFill>
              <a:blip r:embed="rId13"/>
              <a:stretch>
                <a:fillRect l="-18147" t="404" r="-18147" b="404"/>
              </a:stretch>
            </a:blipFill>
          </p:spPr>
        </p:sp>
      </p:grpSp>
      <p:grpSp>
        <p:nvGrpSpPr>
          <p:cNvPr id="37" name="Group 37"/>
          <p:cNvGrpSpPr/>
          <p:nvPr/>
        </p:nvGrpSpPr>
        <p:grpSpPr>
          <a:xfrm>
            <a:off x="9796904" y="2570379"/>
            <a:ext cx="3066418" cy="3772111"/>
            <a:chOff x="0" y="0"/>
            <a:chExt cx="908199" cy="1117208"/>
          </a:xfrm>
        </p:grpSpPr>
        <p:sp>
          <p:nvSpPr>
            <p:cNvPr id="38" name="Freeform 38"/>
            <p:cNvSpPr/>
            <p:nvPr/>
          </p:nvSpPr>
          <p:spPr>
            <a:xfrm>
              <a:off x="26902" y="36039"/>
              <a:ext cx="854394" cy="1045129"/>
            </a:xfrm>
            <a:custGeom>
              <a:avLst/>
              <a:gdLst/>
              <a:ahLst/>
              <a:cxnLst/>
              <a:rect l="l" t="t" r="r" b="b"/>
              <a:pathLst>
                <a:path w="854394" h="1045129">
                  <a:moveTo>
                    <a:pt x="474975" y="22734"/>
                  </a:moveTo>
                  <a:lnTo>
                    <a:pt x="833519" y="463792"/>
                  </a:lnTo>
                  <a:cubicBezTo>
                    <a:pt x="861353" y="498031"/>
                    <a:pt x="861353" y="547099"/>
                    <a:pt x="833519" y="581338"/>
                  </a:cubicBezTo>
                  <a:lnTo>
                    <a:pt x="474975" y="1022396"/>
                  </a:lnTo>
                  <a:cubicBezTo>
                    <a:pt x="463283" y="1036779"/>
                    <a:pt x="445733" y="1045129"/>
                    <a:pt x="427197" y="1045129"/>
                  </a:cubicBezTo>
                  <a:cubicBezTo>
                    <a:pt x="408662" y="1045129"/>
                    <a:pt x="391112" y="1036779"/>
                    <a:pt x="379420" y="1022396"/>
                  </a:cubicBezTo>
                  <a:lnTo>
                    <a:pt x="20875" y="581338"/>
                  </a:lnTo>
                  <a:cubicBezTo>
                    <a:pt x="-6958" y="547099"/>
                    <a:pt x="-6958" y="498031"/>
                    <a:pt x="20875" y="463792"/>
                  </a:cubicBezTo>
                  <a:lnTo>
                    <a:pt x="379420" y="22734"/>
                  </a:lnTo>
                  <a:cubicBezTo>
                    <a:pt x="391112" y="8351"/>
                    <a:pt x="408662" y="0"/>
                    <a:pt x="427197" y="0"/>
                  </a:cubicBezTo>
                  <a:cubicBezTo>
                    <a:pt x="445733" y="0"/>
                    <a:pt x="463283" y="8351"/>
                    <a:pt x="474975" y="22734"/>
                  </a:cubicBezTo>
                  <a:close/>
                </a:path>
              </a:pathLst>
            </a:custGeom>
            <a:blipFill>
              <a:blip r:embed="rId14"/>
              <a:stretch>
                <a:fillRect l="369" t="-8876" r="369" b="-8876"/>
              </a:stretch>
            </a:blipFill>
          </p:spPr>
        </p:sp>
      </p:grpSp>
      <p:grpSp>
        <p:nvGrpSpPr>
          <p:cNvPr id="39" name="Group 39"/>
          <p:cNvGrpSpPr/>
          <p:nvPr/>
        </p:nvGrpSpPr>
        <p:grpSpPr>
          <a:xfrm>
            <a:off x="14192882" y="2570379"/>
            <a:ext cx="3066418" cy="3772111"/>
            <a:chOff x="0" y="0"/>
            <a:chExt cx="908199" cy="1117208"/>
          </a:xfrm>
        </p:grpSpPr>
        <p:sp>
          <p:nvSpPr>
            <p:cNvPr id="40" name="Freeform 40"/>
            <p:cNvSpPr/>
            <p:nvPr/>
          </p:nvSpPr>
          <p:spPr>
            <a:xfrm>
              <a:off x="26902" y="36039"/>
              <a:ext cx="854394" cy="1045129"/>
            </a:xfrm>
            <a:custGeom>
              <a:avLst/>
              <a:gdLst/>
              <a:ahLst/>
              <a:cxnLst/>
              <a:rect l="l" t="t" r="r" b="b"/>
              <a:pathLst>
                <a:path w="854394" h="1045129">
                  <a:moveTo>
                    <a:pt x="474975" y="22734"/>
                  </a:moveTo>
                  <a:lnTo>
                    <a:pt x="833519" y="463792"/>
                  </a:lnTo>
                  <a:cubicBezTo>
                    <a:pt x="861353" y="498031"/>
                    <a:pt x="861353" y="547099"/>
                    <a:pt x="833519" y="581338"/>
                  </a:cubicBezTo>
                  <a:lnTo>
                    <a:pt x="474975" y="1022396"/>
                  </a:lnTo>
                  <a:cubicBezTo>
                    <a:pt x="463283" y="1036779"/>
                    <a:pt x="445733" y="1045129"/>
                    <a:pt x="427197" y="1045129"/>
                  </a:cubicBezTo>
                  <a:cubicBezTo>
                    <a:pt x="408662" y="1045129"/>
                    <a:pt x="391112" y="1036779"/>
                    <a:pt x="379420" y="1022396"/>
                  </a:cubicBezTo>
                  <a:lnTo>
                    <a:pt x="20875" y="581338"/>
                  </a:lnTo>
                  <a:cubicBezTo>
                    <a:pt x="-6958" y="547099"/>
                    <a:pt x="-6958" y="498031"/>
                    <a:pt x="20875" y="463792"/>
                  </a:cubicBezTo>
                  <a:lnTo>
                    <a:pt x="379420" y="22734"/>
                  </a:lnTo>
                  <a:cubicBezTo>
                    <a:pt x="391112" y="8351"/>
                    <a:pt x="408662" y="0"/>
                    <a:pt x="427197" y="0"/>
                  </a:cubicBezTo>
                  <a:cubicBezTo>
                    <a:pt x="445733" y="0"/>
                    <a:pt x="463283" y="8351"/>
                    <a:pt x="474975" y="22734"/>
                  </a:cubicBezTo>
                  <a:close/>
                </a:path>
              </a:pathLst>
            </a:custGeom>
            <a:blipFill>
              <a:blip r:embed="rId15"/>
              <a:stretch>
                <a:fillRect l="369" t="-5322" r="369" b="-5322"/>
              </a:stretch>
            </a:blipFill>
          </p:spPr>
        </p:sp>
      </p:grpSp>
      <p:sp>
        <p:nvSpPr>
          <p:cNvPr id="41" name="Freeform 41"/>
          <p:cNvSpPr/>
          <p:nvPr/>
        </p:nvSpPr>
        <p:spPr>
          <a:xfrm>
            <a:off x="1645812" y="7857747"/>
            <a:ext cx="3418873" cy="2467804"/>
          </a:xfrm>
          <a:custGeom>
            <a:avLst/>
            <a:gdLst/>
            <a:ahLst/>
            <a:cxnLst/>
            <a:rect l="l" t="t" r="r" b="b"/>
            <a:pathLst>
              <a:path w="3418873" h="2467804">
                <a:moveTo>
                  <a:pt x="0" y="0"/>
                </a:moveTo>
                <a:lnTo>
                  <a:pt x="3418872" y="0"/>
                </a:lnTo>
                <a:lnTo>
                  <a:pt x="3418872" y="2467804"/>
                </a:lnTo>
                <a:lnTo>
                  <a:pt x="0" y="2467804"/>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42" name="TextBox 42"/>
          <p:cNvSpPr txBox="1"/>
          <p:nvPr/>
        </p:nvSpPr>
        <p:spPr>
          <a:xfrm>
            <a:off x="872739" y="6714379"/>
            <a:ext cx="3396761" cy="542925"/>
          </a:xfrm>
          <a:prstGeom prst="rect">
            <a:avLst/>
          </a:prstGeom>
        </p:spPr>
        <p:txBody>
          <a:bodyPr lIns="0" tIns="0" rIns="0" bIns="0" rtlCol="0" anchor="t">
            <a:spAutoFit/>
          </a:bodyPr>
          <a:lstStyle/>
          <a:p>
            <a:pPr algn="l">
              <a:lnSpc>
                <a:spcPts val="4200"/>
              </a:lnSpc>
              <a:spcBef>
                <a:spcPct val="0"/>
              </a:spcBef>
            </a:pPr>
            <a:r>
              <a:rPr lang="en-US" sz="3000">
                <a:solidFill>
                  <a:srgbClr val="0B0A0A"/>
                </a:solidFill>
                <a:latin typeface="Poppins"/>
                <a:ea typeface="Poppins"/>
                <a:cs typeface="Poppins"/>
                <a:sym typeface="Poppins"/>
              </a:rPr>
              <a:t>Nermine Elsayed</a:t>
            </a:r>
          </a:p>
        </p:txBody>
      </p:sp>
      <p:sp>
        <p:nvSpPr>
          <p:cNvPr id="43" name="TextBox 43"/>
          <p:cNvSpPr txBox="1"/>
          <p:nvPr/>
        </p:nvSpPr>
        <p:spPr>
          <a:xfrm>
            <a:off x="5064684" y="6714379"/>
            <a:ext cx="3770195" cy="542925"/>
          </a:xfrm>
          <a:prstGeom prst="rect">
            <a:avLst/>
          </a:prstGeom>
        </p:spPr>
        <p:txBody>
          <a:bodyPr lIns="0" tIns="0" rIns="0" bIns="0" rtlCol="0" anchor="t">
            <a:spAutoFit/>
          </a:bodyPr>
          <a:lstStyle/>
          <a:p>
            <a:pPr algn="l">
              <a:lnSpc>
                <a:spcPts val="4200"/>
              </a:lnSpc>
              <a:spcBef>
                <a:spcPct val="0"/>
              </a:spcBef>
            </a:pPr>
            <a:r>
              <a:rPr lang="en-US" sz="3000">
                <a:solidFill>
                  <a:srgbClr val="0B0A0A"/>
                </a:solidFill>
                <a:latin typeface="Poppins"/>
                <a:ea typeface="Poppins"/>
                <a:cs typeface="Poppins"/>
                <a:sym typeface="Poppins"/>
              </a:rPr>
              <a:t>Hanan Abdulrazeq</a:t>
            </a:r>
          </a:p>
        </p:txBody>
      </p:sp>
      <p:sp>
        <p:nvSpPr>
          <p:cNvPr id="44" name="TextBox 44"/>
          <p:cNvSpPr txBox="1"/>
          <p:nvPr/>
        </p:nvSpPr>
        <p:spPr>
          <a:xfrm>
            <a:off x="10072207" y="6714379"/>
            <a:ext cx="3770195" cy="542925"/>
          </a:xfrm>
          <a:prstGeom prst="rect">
            <a:avLst/>
          </a:prstGeom>
        </p:spPr>
        <p:txBody>
          <a:bodyPr lIns="0" tIns="0" rIns="0" bIns="0" rtlCol="0" anchor="t">
            <a:spAutoFit/>
          </a:bodyPr>
          <a:lstStyle/>
          <a:p>
            <a:pPr algn="l">
              <a:lnSpc>
                <a:spcPts val="4200"/>
              </a:lnSpc>
              <a:spcBef>
                <a:spcPct val="0"/>
              </a:spcBef>
            </a:pPr>
            <a:r>
              <a:rPr lang="en-US" sz="3000">
                <a:solidFill>
                  <a:srgbClr val="0B0A0A"/>
                </a:solidFill>
                <a:latin typeface="Poppins"/>
                <a:ea typeface="Poppins"/>
                <a:cs typeface="Poppins"/>
                <a:sym typeface="Poppins"/>
              </a:rPr>
              <a:t>Eman Maher</a:t>
            </a:r>
          </a:p>
        </p:txBody>
      </p:sp>
      <p:sp>
        <p:nvSpPr>
          <p:cNvPr id="45" name="TextBox 45"/>
          <p:cNvSpPr txBox="1"/>
          <p:nvPr/>
        </p:nvSpPr>
        <p:spPr>
          <a:xfrm>
            <a:off x="14517805" y="6714379"/>
            <a:ext cx="3770195" cy="542925"/>
          </a:xfrm>
          <a:prstGeom prst="rect">
            <a:avLst/>
          </a:prstGeom>
        </p:spPr>
        <p:txBody>
          <a:bodyPr lIns="0" tIns="0" rIns="0" bIns="0" rtlCol="0" anchor="t">
            <a:spAutoFit/>
          </a:bodyPr>
          <a:lstStyle/>
          <a:p>
            <a:pPr algn="l">
              <a:lnSpc>
                <a:spcPts val="4200"/>
              </a:lnSpc>
              <a:spcBef>
                <a:spcPct val="0"/>
              </a:spcBef>
            </a:pPr>
            <a:r>
              <a:rPr lang="en-US" sz="3000">
                <a:solidFill>
                  <a:srgbClr val="0B0A0A"/>
                </a:solidFill>
                <a:latin typeface="Poppins"/>
                <a:ea typeface="Poppins"/>
                <a:cs typeface="Poppins"/>
                <a:sym typeface="Poppins"/>
              </a:rPr>
              <a:t>Sara Farouk</a:t>
            </a: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9485419" y="6383486"/>
            <a:ext cx="8969223" cy="7583070"/>
          </a:xfrm>
          <a:custGeom>
            <a:avLst/>
            <a:gdLst/>
            <a:ahLst/>
            <a:cxnLst/>
            <a:rect l="l" t="t" r="r" b="b"/>
            <a:pathLst>
              <a:path w="8969223" h="7583070">
                <a:moveTo>
                  <a:pt x="0" y="0"/>
                </a:moveTo>
                <a:lnTo>
                  <a:pt x="8969223" y="0"/>
                </a:lnTo>
                <a:lnTo>
                  <a:pt x="8969223" y="7583070"/>
                </a:lnTo>
                <a:lnTo>
                  <a:pt x="0" y="75830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353598" y="4466663"/>
            <a:ext cx="6173936" cy="5466739"/>
          </a:xfrm>
          <a:custGeom>
            <a:avLst/>
            <a:gdLst/>
            <a:ahLst/>
            <a:cxnLst/>
            <a:rect l="l" t="t" r="r" b="b"/>
            <a:pathLst>
              <a:path w="6173936" h="5466739">
                <a:moveTo>
                  <a:pt x="6173935" y="5466739"/>
                </a:moveTo>
                <a:lnTo>
                  <a:pt x="0" y="5466739"/>
                </a:lnTo>
                <a:lnTo>
                  <a:pt x="0" y="0"/>
                </a:lnTo>
                <a:lnTo>
                  <a:pt x="6173935" y="0"/>
                </a:lnTo>
                <a:lnTo>
                  <a:pt x="6173935" y="5466739"/>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937923" y="1263557"/>
            <a:ext cx="7041302" cy="7759885"/>
            <a:chOff x="0" y="0"/>
            <a:chExt cx="1069836" cy="1179016"/>
          </a:xfrm>
        </p:grpSpPr>
        <p:sp>
          <p:nvSpPr>
            <p:cNvPr id="5" name="Freeform 5"/>
            <p:cNvSpPr/>
            <p:nvPr/>
          </p:nvSpPr>
          <p:spPr>
            <a:xfrm>
              <a:off x="0" y="0"/>
              <a:ext cx="1069836" cy="1179016"/>
            </a:xfrm>
            <a:custGeom>
              <a:avLst/>
              <a:gdLst/>
              <a:ahLst/>
              <a:cxnLst/>
              <a:rect l="l" t="t" r="r" b="b"/>
              <a:pathLst>
                <a:path w="1069836" h="1179016">
                  <a:moveTo>
                    <a:pt x="57174" y="0"/>
                  </a:moveTo>
                  <a:lnTo>
                    <a:pt x="1012662" y="0"/>
                  </a:lnTo>
                  <a:cubicBezTo>
                    <a:pt x="1027826" y="0"/>
                    <a:pt x="1042368" y="6024"/>
                    <a:pt x="1053090" y="16746"/>
                  </a:cubicBezTo>
                  <a:cubicBezTo>
                    <a:pt x="1063813" y="27468"/>
                    <a:pt x="1069836" y="42011"/>
                    <a:pt x="1069836" y="57174"/>
                  </a:cubicBezTo>
                  <a:lnTo>
                    <a:pt x="1069836" y="1121842"/>
                  </a:lnTo>
                  <a:cubicBezTo>
                    <a:pt x="1069836" y="1137005"/>
                    <a:pt x="1063813" y="1151548"/>
                    <a:pt x="1053090" y="1162270"/>
                  </a:cubicBezTo>
                  <a:cubicBezTo>
                    <a:pt x="1042368" y="1172992"/>
                    <a:pt x="1027826" y="1179016"/>
                    <a:pt x="1012662" y="1179016"/>
                  </a:cubicBezTo>
                  <a:lnTo>
                    <a:pt x="57174" y="1179016"/>
                  </a:lnTo>
                  <a:cubicBezTo>
                    <a:pt x="42011" y="1179016"/>
                    <a:pt x="27468" y="1172992"/>
                    <a:pt x="16746" y="1162270"/>
                  </a:cubicBezTo>
                  <a:cubicBezTo>
                    <a:pt x="6024" y="1151548"/>
                    <a:pt x="0" y="1137005"/>
                    <a:pt x="0" y="1121842"/>
                  </a:cubicBezTo>
                  <a:lnTo>
                    <a:pt x="0" y="57174"/>
                  </a:lnTo>
                  <a:cubicBezTo>
                    <a:pt x="0" y="42011"/>
                    <a:pt x="6024" y="27468"/>
                    <a:pt x="16746" y="16746"/>
                  </a:cubicBezTo>
                  <a:cubicBezTo>
                    <a:pt x="27468" y="6024"/>
                    <a:pt x="42011" y="0"/>
                    <a:pt x="57174" y="0"/>
                  </a:cubicBezTo>
                  <a:close/>
                </a:path>
              </a:pathLst>
            </a:custGeom>
            <a:blipFill>
              <a:blip r:embed="rId6"/>
              <a:stretch>
                <a:fillRect l="-23551" r="-23551"/>
              </a:stretch>
            </a:blipFill>
          </p:spPr>
        </p:sp>
      </p:grpSp>
      <p:sp>
        <p:nvSpPr>
          <p:cNvPr id="6" name="Freeform 6"/>
          <p:cNvSpPr/>
          <p:nvPr/>
        </p:nvSpPr>
        <p:spPr>
          <a:xfrm rot="-5400000">
            <a:off x="12467663" y="353598"/>
            <a:ext cx="6173936" cy="5466739"/>
          </a:xfrm>
          <a:custGeom>
            <a:avLst/>
            <a:gdLst/>
            <a:ahLst/>
            <a:cxnLst/>
            <a:rect l="l" t="t" r="r" b="b"/>
            <a:pathLst>
              <a:path w="6173936" h="5466739">
                <a:moveTo>
                  <a:pt x="0" y="0"/>
                </a:moveTo>
                <a:lnTo>
                  <a:pt x="6173935" y="0"/>
                </a:lnTo>
                <a:lnTo>
                  <a:pt x="6173935" y="5466739"/>
                </a:lnTo>
                <a:lnTo>
                  <a:pt x="0" y="546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9937181" y="1366109"/>
            <a:ext cx="6580374" cy="2086610"/>
          </a:xfrm>
          <a:prstGeom prst="rect">
            <a:avLst/>
          </a:prstGeom>
        </p:spPr>
        <p:txBody>
          <a:bodyPr lIns="0" tIns="0" rIns="0" bIns="0" rtlCol="0" anchor="t">
            <a:spAutoFit/>
          </a:bodyPr>
          <a:lstStyle/>
          <a:p>
            <a:pPr marL="0" lvl="0" indent="0" algn="l">
              <a:lnSpc>
                <a:spcPts val="7480"/>
              </a:lnSpc>
              <a:spcBef>
                <a:spcPct val="0"/>
              </a:spcBef>
            </a:pPr>
            <a:r>
              <a:rPr lang="en-US" sz="6800" b="1">
                <a:solidFill>
                  <a:srgbClr val="456ED5"/>
                </a:solidFill>
                <a:latin typeface="Agrandir Bold"/>
                <a:ea typeface="Agrandir Bold"/>
                <a:cs typeface="Agrandir Bold"/>
                <a:sym typeface="Agrandir Bold"/>
              </a:rPr>
              <a:t>Executive Summary</a:t>
            </a:r>
          </a:p>
        </p:txBody>
      </p:sp>
      <p:sp>
        <p:nvSpPr>
          <p:cNvPr id="8" name="Freeform 8"/>
          <p:cNvSpPr/>
          <p:nvPr/>
        </p:nvSpPr>
        <p:spPr>
          <a:xfrm rot="938244">
            <a:off x="14841813" y="3505783"/>
            <a:ext cx="454026" cy="439167"/>
          </a:xfrm>
          <a:custGeom>
            <a:avLst/>
            <a:gdLst/>
            <a:ahLst/>
            <a:cxnLst/>
            <a:rect l="l" t="t" r="r" b="b"/>
            <a:pathLst>
              <a:path w="454026" h="439167">
                <a:moveTo>
                  <a:pt x="0" y="0"/>
                </a:moveTo>
                <a:lnTo>
                  <a:pt x="454025" y="0"/>
                </a:lnTo>
                <a:lnTo>
                  <a:pt x="454025" y="439167"/>
                </a:lnTo>
                <a:lnTo>
                  <a:pt x="0" y="4391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974288">
            <a:off x="577890" y="3613151"/>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10358909" y="1263557"/>
            <a:ext cx="141811" cy="1418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7010188" y="6698809"/>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632396" y="790089"/>
            <a:ext cx="141811" cy="14181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a:off x="10652435" y="3322517"/>
            <a:ext cx="260405" cy="26040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2" name="Freeform 22"/>
          <p:cNvSpPr/>
          <p:nvPr/>
        </p:nvSpPr>
        <p:spPr>
          <a:xfrm>
            <a:off x="11131257" y="7200032"/>
            <a:ext cx="3937568" cy="3250283"/>
          </a:xfrm>
          <a:custGeom>
            <a:avLst/>
            <a:gdLst/>
            <a:ahLst/>
            <a:cxnLst/>
            <a:rect l="l" t="t" r="r" b="b"/>
            <a:pathLst>
              <a:path w="3937568" h="3250283">
                <a:moveTo>
                  <a:pt x="0" y="0"/>
                </a:moveTo>
                <a:lnTo>
                  <a:pt x="3937568" y="0"/>
                </a:lnTo>
                <a:lnTo>
                  <a:pt x="3937568" y="3250284"/>
                </a:lnTo>
                <a:lnTo>
                  <a:pt x="0" y="3250284"/>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3" name="TextBox 23"/>
          <p:cNvSpPr txBox="1"/>
          <p:nvPr/>
        </p:nvSpPr>
        <p:spPr>
          <a:xfrm>
            <a:off x="9937181" y="5057775"/>
            <a:ext cx="6829486" cy="5429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Insights - Forecasting - Productivity</a:t>
            </a:r>
          </a:p>
        </p:txBody>
      </p:sp>
      <p:sp>
        <p:nvSpPr>
          <p:cNvPr id="24" name="TextBox 24"/>
          <p:cNvSpPr txBox="1"/>
          <p:nvPr/>
        </p:nvSpPr>
        <p:spPr>
          <a:xfrm>
            <a:off x="9937181" y="4434035"/>
            <a:ext cx="6829486" cy="523875"/>
          </a:xfrm>
          <a:prstGeom prst="rect">
            <a:avLst/>
          </a:prstGeom>
        </p:spPr>
        <p:txBody>
          <a:bodyPr lIns="0" tIns="0" rIns="0" bIns="0" rtlCol="0" anchor="t">
            <a:spAutoFit/>
          </a:bodyPr>
          <a:lstStyle/>
          <a:p>
            <a:pPr algn="l">
              <a:lnSpc>
                <a:spcPts val="4199"/>
              </a:lnSpc>
            </a:pPr>
            <a:r>
              <a:rPr lang="en-US" sz="2999" b="1">
                <a:solidFill>
                  <a:srgbClr val="0B0A0A"/>
                </a:solidFill>
                <a:latin typeface="Poppins Bold"/>
                <a:ea typeface="Poppins Bold"/>
                <a:cs typeface="Poppins Bold"/>
                <a:sym typeface="Poppins Bold"/>
              </a:rPr>
              <a:t>Manufacturing Downtime Analysis</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flipH="1">
            <a:off x="11104929" y="3766079"/>
            <a:ext cx="7183071" cy="6520921"/>
          </a:xfrm>
          <a:custGeom>
            <a:avLst/>
            <a:gdLst/>
            <a:ahLst/>
            <a:cxnLst/>
            <a:rect l="l" t="t" r="r" b="b"/>
            <a:pathLst>
              <a:path w="7183071" h="6520921">
                <a:moveTo>
                  <a:pt x="7183071" y="0"/>
                </a:moveTo>
                <a:lnTo>
                  <a:pt x="0" y="0"/>
                </a:lnTo>
                <a:lnTo>
                  <a:pt x="0" y="6520921"/>
                </a:lnTo>
                <a:lnTo>
                  <a:pt x="7183071" y="6520921"/>
                </a:lnTo>
                <a:lnTo>
                  <a:pt x="7183071"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418249" y="1515034"/>
            <a:ext cx="6655096" cy="7256931"/>
            <a:chOff x="0" y="0"/>
            <a:chExt cx="901327" cy="982836"/>
          </a:xfrm>
        </p:grpSpPr>
        <p:sp>
          <p:nvSpPr>
            <p:cNvPr id="4" name="Freeform 4"/>
            <p:cNvSpPr/>
            <p:nvPr/>
          </p:nvSpPr>
          <p:spPr>
            <a:xfrm>
              <a:off x="0" y="0"/>
              <a:ext cx="901327" cy="982836"/>
            </a:xfrm>
            <a:custGeom>
              <a:avLst/>
              <a:gdLst/>
              <a:ahLst/>
              <a:cxnLst/>
              <a:rect l="l" t="t" r="r" b="b"/>
              <a:pathLst>
                <a:path w="901327" h="982836">
                  <a:moveTo>
                    <a:pt x="58165" y="0"/>
                  </a:moveTo>
                  <a:lnTo>
                    <a:pt x="843162" y="0"/>
                  </a:lnTo>
                  <a:cubicBezTo>
                    <a:pt x="875286" y="0"/>
                    <a:pt x="901327" y="26042"/>
                    <a:pt x="901327" y="58165"/>
                  </a:cubicBezTo>
                  <a:lnTo>
                    <a:pt x="901327" y="924671"/>
                  </a:lnTo>
                  <a:cubicBezTo>
                    <a:pt x="901327" y="956795"/>
                    <a:pt x="875286" y="982836"/>
                    <a:pt x="843162" y="982836"/>
                  </a:cubicBezTo>
                  <a:lnTo>
                    <a:pt x="58165" y="982836"/>
                  </a:lnTo>
                  <a:cubicBezTo>
                    <a:pt x="26042" y="982836"/>
                    <a:pt x="0" y="956795"/>
                    <a:pt x="0" y="924671"/>
                  </a:cubicBezTo>
                  <a:lnTo>
                    <a:pt x="0" y="58165"/>
                  </a:lnTo>
                  <a:cubicBezTo>
                    <a:pt x="0" y="26042"/>
                    <a:pt x="26042" y="0"/>
                    <a:pt x="58165" y="0"/>
                  </a:cubicBezTo>
                  <a:close/>
                </a:path>
              </a:pathLst>
            </a:custGeom>
            <a:blipFill>
              <a:blip r:embed="rId4"/>
              <a:stretch>
                <a:fillRect l="-31782" r="-31782"/>
              </a:stretch>
            </a:blipFill>
            <a:ln cap="rnd">
              <a:noFill/>
              <a:prstDash val="solid"/>
              <a:round/>
            </a:ln>
          </p:spPr>
        </p:sp>
      </p:grpSp>
      <p:sp>
        <p:nvSpPr>
          <p:cNvPr id="5" name="Freeform 5"/>
          <p:cNvSpPr/>
          <p:nvPr/>
        </p:nvSpPr>
        <p:spPr>
          <a:xfrm flipH="1">
            <a:off x="0" y="0"/>
            <a:ext cx="7255974" cy="5067522"/>
          </a:xfrm>
          <a:custGeom>
            <a:avLst/>
            <a:gdLst/>
            <a:ahLst/>
            <a:cxnLst/>
            <a:rect l="l" t="t" r="r" b="b"/>
            <a:pathLst>
              <a:path w="7255974" h="5067522">
                <a:moveTo>
                  <a:pt x="7255974" y="0"/>
                </a:moveTo>
                <a:lnTo>
                  <a:pt x="0" y="0"/>
                </a:lnTo>
                <a:lnTo>
                  <a:pt x="0" y="5067522"/>
                </a:lnTo>
                <a:lnTo>
                  <a:pt x="7255974" y="5067522"/>
                </a:lnTo>
                <a:lnTo>
                  <a:pt x="725597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34106" y="-348721"/>
            <a:ext cx="4686884" cy="3613161"/>
          </a:xfrm>
          <a:custGeom>
            <a:avLst/>
            <a:gdLst/>
            <a:ahLst/>
            <a:cxnLst/>
            <a:rect l="l" t="t" r="r" b="b"/>
            <a:pathLst>
              <a:path w="4686884" h="3613161">
                <a:moveTo>
                  <a:pt x="0" y="0"/>
                </a:moveTo>
                <a:lnTo>
                  <a:pt x="4686884" y="0"/>
                </a:lnTo>
                <a:lnTo>
                  <a:pt x="4686884" y="3613161"/>
                </a:lnTo>
                <a:lnTo>
                  <a:pt x="0" y="36131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3763169" y="6149701"/>
            <a:ext cx="4620353" cy="4275927"/>
          </a:xfrm>
          <a:custGeom>
            <a:avLst/>
            <a:gdLst/>
            <a:ahLst/>
            <a:cxnLst/>
            <a:rect l="l" t="t" r="r" b="b"/>
            <a:pathLst>
              <a:path w="4620353" h="4275927">
                <a:moveTo>
                  <a:pt x="0" y="0"/>
                </a:moveTo>
                <a:lnTo>
                  <a:pt x="4620353" y="0"/>
                </a:lnTo>
                <a:lnTo>
                  <a:pt x="4620353" y="4275926"/>
                </a:lnTo>
                <a:lnTo>
                  <a:pt x="0" y="4275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1028700" y="2918798"/>
            <a:ext cx="8092600" cy="58769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Manufacturing downtime is a recurring issue that disrupts the production flow and decreases overall efficiency. When a production line stops, the factory loses time, output, and productivity. Our data includes detailed records of downtime events, production lines, and daily batches produced. Understanding these patterns is essential to identify the main causes of disruptions and improve the factory’s performance.</a:t>
            </a:r>
          </a:p>
        </p:txBody>
      </p:sp>
      <p:sp>
        <p:nvSpPr>
          <p:cNvPr id="9" name="TextBox 9"/>
          <p:cNvSpPr txBox="1"/>
          <p:nvPr/>
        </p:nvSpPr>
        <p:spPr>
          <a:xfrm>
            <a:off x="1955709" y="1813039"/>
            <a:ext cx="6658648" cy="1143635"/>
          </a:xfrm>
          <a:prstGeom prst="rect">
            <a:avLst/>
          </a:prstGeom>
        </p:spPr>
        <p:txBody>
          <a:bodyPr lIns="0" tIns="0" rIns="0" bIns="0" rtlCol="0" anchor="t">
            <a:spAutoFit/>
          </a:bodyPr>
          <a:lstStyle/>
          <a:p>
            <a:pPr marL="0" lvl="0" indent="0" algn="l">
              <a:lnSpc>
                <a:spcPts val="7480"/>
              </a:lnSpc>
              <a:spcBef>
                <a:spcPct val="0"/>
              </a:spcBef>
            </a:pPr>
            <a:r>
              <a:rPr lang="en-US" sz="6800" b="1" u="none" strike="noStrike">
                <a:solidFill>
                  <a:srgbClr val="456ED5"/>
                </a:solidFill>
                <a:latin typeface="Agrandir Bold"/>
                <a:ea typeface="Agrandir Bold"/>
                <a:cs typeface="Agrandir Bold"/>
                <a:sym typeface="Agrandir Bold"/>
              </a:rPr>
              <a:t>Introduction</a:t>
            </a:r>
          </a:p>
        </p:txBody>
      </p:sp>
      <p:sp>
        <p:nvSpPr>
          <p:cNvPr id="10" name="Freeform 10"/>
          <p:cNvSpPr/>
          <p:nvPr/>
        </p:nvSpPr>
        <p:spPr>
          <a:xfrm rot="4360010">
            <a:off x="8110099" y="1091240"/>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rot="-974288">
            <a:off x="9018588" y="9288530"/>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2" name="Group 12"/>
          <p:cNvGrpSpPr/>
          <p:nvPr/>
        </p:nvGrpSpPr>
        <p:grpSpPr>
          <a:xfrm>
            <a:off x="6649601" y="2862712"/>
            <a:ext cx="141811" cy="14181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738756" y="9116489"/>
            <a:ext cx="141811" cy="14181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17129098" y="2311805"/>
            <a:ext cx="260405" cy="2604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15267473" y="582828"/>
            <a:ext cx="141811" cy="14181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35453" y="-53180"/>
            <a:ext cx="5313932" cy="4840601"/>
          </a:xfrm>
          <a:custGeom>
            <a:avLst/>
            <a:gdLst/>
            <a:ahLst/>
            <a:cxnLst/>
            <a:rect l="l" t="t" r="r" b="b"/>
            <a:pathLst>
              <a:path w="5313932" h="4840601">
                <a:moveTo>
                  <a:pt x="0" y="0"/>
                </a:moveTo>
                <a:lnTo>
                  <a:pt x="5313932" y="0"/>
                </a:lnTo>
                <a:lnTo>
                  <a:pt x="5313932" y="4840601"/>
                </a:lnTo>
                <a:lnTo>
                  <a:pt x="0" y="4840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453" y="-189084"/>
            <a:ext cx="4835769" cy="4114800"/>
          </a:xfrm>
          <a:custGeom>
            <a:avLst/>
            <a:gdLst/>
            <a:ahLst/>
            <a:cxnLst/>
            <a:rect l="l" t="t" r="r" b="b"/>
            <a:pathLst>
              <a:path w="4835769" h="4114800">
                <a:moveTo>
                  <a:pt x="0" y="0"/>
                </a:moveTo>
                <a:lnTo>
                  <a:pt x="4835769" y="0"/>
                </a:lnTo>
                <a:lnTo>
                  <a:pt x="48357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2367121"/>
            <a:ext cx="5488094" cy="6404845"/>
            <a:chOff x="0" y="0"/>
            <a:chExt cx="743275" cy="867435"/>
          </a:xfrm>
        </p:grpSpPr>
        <p:sp>
          <p:nvSpPr>
            <p:cNvPr id="5" name="Freeform 5"/>
            <p:cNvSpPr/>
            <p:nvPr/>
          </p:nvSpPr>
          <p:spPr>
            <a:xfrm>
              <a:off x="0" y="0"/>
              <a:ext cx="743275" cy="867435"/>
            </a:xfrm>
            <a:custGeom>
              <a:avLst/>
              <a:gdLst/>
              <a:ahLst/>
              <a:cxnLst/>
              <a:rect l="l" t="t" r="r" b="b"/>
              <a:pathLst>
                <a:path w="743275" h="867435">
                  <a:moveTo>
                    <a:pt x="35267" y="0"/>
                  </a:moveTo>
                  <a:lnTo>
                    <a:pt x="708008" y="0"/>
                  </a:lnTo>
                  <a:cubicBezTo>
                    <a:pt x="717362" y="0"/>
                    <a:pt x="726332" y="3716"/>
                    <a:pt x="732946" y="10329"/>
                  </a:cubicBezTo>
                  <a:cubicBezTo>
                    <a:pt x="739560" y="16943"/>
                    <a:pt x="743275" y="25914"/>
                    <a:pt x="743275" y="35267"/>
                  </a:cubicBezTo>
                  <a:lnTo>
                    <a:pt x="743275" y="832168"/>
                  </a:lnTo>
                  <a:cubicBezTo>
                    <a:pt x="743275" y="841521"/>
                    <a:pt x="739560" y="850491"/>
                    <a:pt x="732946" y="857105"/>
                  </a:cubicBezTo>
                  <a:cubicBezTo>
                    <a:pt x="726332" y="863719"/>
                    <a:pt x="717362" y="867435"/>
                    <a:pt x="708008" y="867435"/>
                  </a:cubicBezTo>
                  <a:lnTo>
                    <a:pt x="35267" y="867435"/>
                  </a:lnTo>
                  <a:cubicBezTo>
                    <a:pt x="25914" y="867435"/>
                    <a:pt x="16943" y="863719"/>
                    <a:pt x="10329" y="857105"/>
                  </a:cubicBezTo>
                  <a:cubicBezTo>
                    <a:pt x="3716" y="850491"/>
                    <a:pt x="0" y="841521"/>
                    <a:pt x="0" y="832168"/>
                  </a:cubicBezTo>
                  <a:lnTo>
                    <a:pt x="0" y="35267"/>
                  </a:lnTo>
                  <a:cubicBezTo>
                    <a:pt x="0" y="25914"/>
                    <a:pt x="3716" y="16943"/>
                    <a:pt x="10329" y="10329"/>
                  </a:cubicBezTo>
                  <a:cubicBezTo>
                    <a:pt x="16943" y="3716"/>
                    <a:pt x="25914" y="0"/>
                    <a:pt x="35267" y="0"/>
                  </a:cubicBezTo>
                  <a:close/>
                </a:path>
              </a:pathLst>
            </a:custGeom>
            <a:blipFill>
              <a:blip r:embed="rId6"/>
              <a:stretch>
                <a:fillRect l="-53814" r="-53814"/>
              </a:stretch>
            </a:blipFill>
            <a:ln cap="rnd">
              <a:noFill/>
              <a:prstDash val="solid"/>
              <a:round/>
            </a:ln>
          </p:spPr>
        </p:sp>
      </p:grpSp>
      <p:grpSp>
        <p:nvGrpSpPr>
          <p:cNvPr id="6" name="Group 6"/>
          <p:cNvGrpSpPr/>
          <p:nvPr/>
        </p:nvGrpSpPr>
        <p:grpSpPr>
          <a:xfrm>
            <a:off x="7071053" y="2151785"/>
            <a:ext cx="687793" cy="68779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3BCF9"/>
            </a:solidFill>
          </p:spPr>
        </p:sp>
        <p:sp>
          <p:nvSpPr>
            <p:cNvPr id="8" name="TextBox 8"/>
            <p:cNvSpPr txBox="1"/>
            <p:nvPr/>
          </p:nvSpPr>
          <p:spPr>
            <a:xfrm>
              <a:off x="76200" y="-9525"/>
              <a:ext cx="660400" cy="746125"/>
            </a:xfrm>
            <a:prstGeom prst="rect">
              <a:avLst/>
            </a:prstGeom>
          </p:spPr>
          <p:txBody>
            <a:bodyPr lIns="42543" tIns="42543" rIns="42543" bIns="42543" rtlCol="0" anchor="ctr"/>
            <a:lstStyle/>
            <a:p>
              <a:pPr algn="ctr">
                <a:lnSpc>
                  <a:spcPts val="2239"/>
                </a:lnSpc>
              </a:pPr>
              <a:endParaRPr/>
            </a:p>
          </p:txBody>
        </p:sp>
      </p:grpSp>
      <p:grpSp>
        <p:nvGrpSpPr>
          <p:cNvPr id="9" name="Group 9"/>
          <p:cNvGrpSpPr/>
          <p:nvPr/>
        </p:nvGrpSpPr>
        <p:grpSpPr>
          <a:xfrm>
            <a:off x="7071053" y="3942284"/>
            <a:ext cx="687793" cy="68779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3BCF9"/>
            </a:solidFill>
          </p:spPr>
        </p:sp>
        <p:sp>
          <p:nvSpPr>
            <p:cNvPr id="11" name="TextBox 11"/>
            <p:cNvSpPr txBox="1"/>
            <p:nvPr/>
          </p:nvSpPr>
          <p:spPr>
            <a:xfrm>
              <a:off x="76200" y="-9525"/>
              <a:ext cx="660400" cy="746125"/>
            </a:xfrm>
            <a:prstGeom prst="rect">
              <a:avLst/>
            </a:prstGeom>
          </p:spPr>
          <p:txBody>
            <a:bodyPr lIns="42543" tIns="42543" rIns="42543" bIns="42543" rtlCol="0" anchor="ctr"/>
            <a:lstStyle/>
            <a:p>
              <a:pPr algn="ctr">
                <a:lnSpc>
                  <a:spcPts val="2239"/>
                </a:lnSpc>
              </a:pPr>
              <a:endParaRPr/>
            </a:p>
          </p:txBody>
        </p:sp>
      </p:grpSp>
      <p:grpSp>
        <p:nvGrpSpPr>
          <p:cNvPr id="12" name="Group 12"/>
          <p:cNvGrpSpPr/>
          <p:nvPr/>
        </p:nvGrpSpPr>
        <p:grpSpPr>
          <a:xfrm>
            <a:off x="7071053" y="5732984"/>
            <a:ext cx="687793" cy="68779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3BCF9"/>
            </a:solidFill>
          </p:spPr>
        </p:sp>
        <p:sp>
          <p:nvSpPr>
            <p:cNvPr id="14" name="TextBox 14"/>
            <p:cNvSpPr txBox="1"/>
            <p:nvPr/>
          </p:nvSpPr>
          <p:spPr>
            <a:xfrm>
              <a:off x="76200" y="-9525"/>
              <a:ext cx="660400" cy="746125"/>
            </a:xfrm>
            <a:prstGeom prst="rect">
              <a:avLst/>
            </a:prstGeom>
          </p:spPr>
          <p:txBody>
            <a:bodyPr lIns="42543" tIns="42543" rIns="42543" bIns="42543" rtlCol="0" anchor="ctr"/>
            <a:lstStyle/>
            <a:p>
              <a:pPr algn="ctr">
                <a:lnSpc>
                  <a:spcPts val="2239"/>
                </a:lnSpc>
              </a:pPr>
              <a:endParaRPr/>
            </a:p>
          </p:txBody>
        </p:sp>
      </p:grpSp>
      <p:sp>
        <p:nvSpPr>
          <p:cNvPr id="15" name="Freeform 15"/>
          <p:cNvSpPr/>
          <p:nvPr/>
        </p:nvSpPr>
        <p:spPr>
          <a:xfrm>
            <a:off x="12136849" y="4874830"/>
            <a:ext cx="6173936" cy="5466739"/>
          </a:xfrm>
          <a:custGeom>
            <a:avLst/>
            <a:gdLst/>
            <a:ahLst/>
            <a:cxnLst/>
            <a:rect l="l" t="t" r="r" b="b"/>
            <a:pathLst>
              <a:path w="6173936" h="5466739">
                <a:moveTo>
                  <a:pt x="0" y="0"/>
                </a:moveTo>
                <a:lnTo>
                  <a:pt x="6173936" y="0"/>
                </a:lnTo>
                <a:lnTo>
                  <a:pt x="6173936" y="5466740"/>
                </a:lnTo>
                <a:lnTo>
                  <a:pt x="0" y="54667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779519" y="6432544"/>
            <a:ext cx="4246041" cy="4114800"/>
          </a:xfrm>
          <a:custGeom>
            <a:avLst/>
            <a:gdLst/>
            <a:ahLst/>
            <a:cxnLst/>
            <a:rect l="l" t="t" r="r" b="b"/>
            <a:pathLst>
              <a:path w="4246041" h="4114800">
                <a:moveTo>
                  <a:pt x="0" y="0"/>
                </a:moveTo>
                <a:lnTo>
                  <a:pt x="4246041" y="0"/>
                </a:lnTo>
                <a:lnTo>
                  <a:pt x="424604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8547121" y="836487"/>
            <a:ext cx="6658648" cy="1143635"/>
          </a:xfrm>
          <a:prstGeom prst="rect">
            <a:avLst/>
          </a:prstGeom>
        </p:spPr>
        <p:txBody>
          <a:bodyPr lIns="0" tIns="0" rIns="0" bIns="0" rtlCol="0" anchor="t">
            <a:spAutoFit/>
          </a:bodyPr>
          <a:lstStyle/>
          <a:p>
            <a:pPr marL="0" lvl="0" indent="0" algn="l">
              <a:lnSpc>
                <a:spcPts val="7480"/>
              </a:lnSpc>
              <a:spcBef>
                <a:spcPct val="0"/>
              </a:spcBef>
            </a:pPr>
            <a:r>
              <a:rPr lang="en-US" sz="6800" b="1" u="none" strike="noStrike">
                <a:solidFill>
                  <a:srgbClr val="456ED5"/>
                </a:solidFill>
                <a:latin typeface="Agrandir Bold"/>
                <a:ea typeface="Agrandir Bold"/>
                <a:cs typeface="Agrandir Bold"/>
                <a:sym typeface="Agrandir Bold"/>
              </a:rPr>
              <a:t>Methodology</a:t>
            </a:r>
          </a:p>
        </p:txBody>
      </p:sp>
      <p:sp>
        <p:nvSpPr>
          <p:cNvPr id="18" name="Freeform 18"/>
          <p:cNvSpPr/>
          <p:nvPr/>
        </p:nvSpPr>
        <p:spPr>
          <a:xfrm rot="4360010">
            <a:off x="16801587" y="1013327"/>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9" name="Group 19"/>
          <p:cNvGrpSpPr/>
          <p:nvPr/>
        </p:nvGrpSpPr>
        <p:grpSpPr>
          <a:xfrm>
            <a:off x="738756" y="9116489"/>
            <a:ext cx="141811" cy="14181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10942169" y="886889"/>
            <a:ext cx="141811" cy="14181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24" name="TextBox 24"/>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4226050" y="10116167"/>
            <a:ext cx="341666" cy="34166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CEE6F9"/>
              </a:solidFill>
              <a:prstDash val="solid"/>
              <a:miter/>
            </a:ln>
          </p:spPr>
        </p:sp>
        <p:sp>
          <p:nvSpPr>
            <p:cNvPr id="27" name="TextBox 27"/>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a:off x="7071053" y="7523684"/>
            <a:ext cx="687793" cy="68779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3BCF9"/>
            </a:solidFill>
          </p:spPr>
        </p:sp>
        <p:sp>
          <p:nvSpPr>
            <p:cNvPr id="30" name="TextBox 30"/>
            <p:cNvSpPr txBox="1"/>
            <p:nvPr/>
          </p:nvSpPr>
          <p:spPr>
            <a:xfrm>
              <a:off x="76200" y="-9525"/>
              <a:ext cx="660400" cy="746125"/>
            </a:xfrm>
            <a:prstGeom prst="rect">
              <a:avLst/>
            </a:prstGeom>
          </p:spPr>
          <p:txBody>
            <a:bodyPr lIns="42543" tIns="42543" rIns="42543" bIns="42543" rtlCol="0" anchor="ctr"/>
            <a:lstStyle/>
            <a:p>
              <a:pPr algn="ctr">
                <a:lnSpc>
                  <a:spcPts val="2239"/>
                </a:lnSpc>
              </a:pPr>
              <a:endParaRPr/>
            </a:p>
          </p:txBody>
        </p:sp>
      </p:grpSp>
      <p:sp>
        <p:nvSpPr>
          <p:cNvPr id="31" name="TextBox 31"/>
          <p:cNvSpPr txBox="1"/>
          <p:nvPr/>
        </p:nvSpPr>
        <p:spPr>
          <a:xfrm>
            <a:off x="7947500" y="2066060"/>
            <a:ext cx="10078061" cy="16097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We performed data cleaning using Python to fix missing values, removing errors, and making sure all information was organized and ready for analysis.</a:t>
            </a:r>
          </a:p>
        </p:txBody>
      </p:sp>
      <p:sp>
        <p:nvSpPr>
          <p:cNvPr id="32" name="TextBox 32"/>
          <p:cNvSpPr txBox="1"/>
          <p:nvPr/>
        </p:nvSpPr>
        <p:spPr>
          <a:xfrm>
            <a:off x="7947500" y="3856559"/>
            <a:ext cx="10363285" cy="16097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We calculated the main KPIs and performance metrics using Excel to understand production behavior and downtime impact.</a:t>
            </a:r>
          </a:p>
        </p:txBody>
      </p:sp>
      <p:sp>
        <p:nvSpPr>
          <p:cNvPr id="33" name="TextBox 33"/>
          <p:cNvSpPr txBox="1"/>
          <p:nvPr/>
        </p:nvSpPr>
        <p:spPr>
          <a:xfrm>
            <a:off x="7947500" y="5647259"/>
            <a:ext cx="10078061" cy="16097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We created an interactive dashboard using Power BI to visualize downtime patterns, operator performance, and daily batch output.</a:t>
            </a:r>
          </a:p>
        </p:txBody>
      </p:sp>
      <p:sp>
        <p:nvSpPr>
          <p:cNvPr id="34" name="TextBox 34"/>
          <p:cNvSpPr txBox="1"/>
          <p:nvPr/>
        </p:nvSpPr>
        <p:spPr>
          <a:xfrm>
            <a:off x="7947500" y="7437959"/>
            <a:ext cx="10078061" cy="16097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Finally, we applied predictive models to estimate next-day downtime and forecast expected production batches.</a:t>
            </a:r>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551257" y="5996465"/>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04694" y="-17784"/>
            <a:ext cx="6483306" cy="4533904"/>
          </a:xfrm>
          <a:custGeom>
            <a:avLst/>
            <a:gdLst/>
            <a:ahLst/>
            <a:cxnLst/>
            <a:rect l="l" t="t" r="r" b="b"/>
            <a:pathLst>
              <a:path w="6483306" h="4533904">
                <a:moveTo>
                  <a:pt x="0" y="0"/>
                </a:moveTo>
                <a:lnTo>
                  <a:pt x="6483306" y="0"/>
                </a:lnTo>
                <a:lnTo>
                  <a:pt x="6483306" y="4533904"/>
                </a:lnTo>
                <a:lnTo>
                  <a:pt x="0" y="4533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825716" y="1215361"/>
            <a:ext cx="260405" cy="26040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1837441" y="1475765"/>
            <a:ext cx="14613118" cy="8296785"/>
            <a:chOff x="0" y="0"/>
            <a:chExt cx="2263954" cy="1285389"/>
          </a:xfrm>
        </p:grpSpPr>
        <p:sp>
          <p:nvSpPr>
            <p:cNvPr id="8" name="Freeform 8"/>
            <p:cNvSpPr/>
            <p:nvPr/>
          </p:nvSpPr>
          <p:spPr>
            <a:xfrm>
              <a:off x="0" y="0"/>
              <a:ext cx="2263954" cy="1285389"/>
            </a:xfrm>
            <a:custGeom>
              <a:avLst/>
              <a:gdLst/>
              <a:ahLst/>
              <a:cxnLst/>
              <a:rect l="l" t="t" r="r" b="b"/>
              <a:pathLst>
                <a:path w="2263954" h="1285389">
                  <a:moveTo>
                    <a:pt x="15894" y="0"/>
                  </a:moveTo>
                  <a:lnTo>
                    <a:pt x="2248061" y="0"/>
                  </a:lnTo>
                  <a:cubicBezTo>
                    <a:pt x="2252276" y="0"/>
                    <a:pt x="2256319" y="1675"/>
                    <a:pt x="2259299" y="4655"/>
                  </a:cubicBezTo>
                  <a:cubicBezTo>
                    <a:pt x="2262280" y="7636"/>
                    <a:pt x="2263954" y="11678"/>
                    <a:pt x="2263954" y="15894"/>
                  </a:cubicBezTo>
                  <a:lnTo>
                    <a:pt x="2263954" y="1269495"/>
                  </a:lnTo>
                  <a:cubicBezTo>
                    <a:pt x="2263954" y="1273711"/>
                    <a:pt x="2262280" y="1277753"/>
                    <a:pt x="2259299" y="1280734"/>
                  </a:cubicBezTo>
                  <a:cubicBezTo>
                    <a:pt x="2256319" y="1283715"/>
                    <a:pt x="2252276" y="1285389"/>
                    <a:pt x="2248061" y="1285389"/>
                  </a:cubicBezTo>
                  <a:lnTo>
                    <a:pt x="15894" y="1285389"/>
                  </a:lnTo>
                  <a:cubicBezTo>
                    <a:pt x="11678" y="1285389"/>
                    <a:pt x="7636" y="1283715"/>
                    <a:pt x="4655" y="1280734"/>
                  </a:cubicBezTo>
                  <a:cubicBezTo>
                    <a:pt x="1675" y="1277753"/>
                    <a:pt x="0" y="1273711"/>
                    <a:pt x="0" y="1269495"/>
                  </a:cubicBezTo>
                  <a:lnTo>
                    <a:pt x="0" y="15894"/>
                  </a:lnTo>
                  <a:cubicBezTo>
                    <a:pt x="0" y="11678"/>
                    <a:pt x="1675" y="7636"/>
                    <a:pt x="4655" y="4655"/>
                  </a:cubicBezTo>
                  <a:cubicBezTo>
                    <a:pt x="7636" y="1675"/>
                    <a:pt x="11678" y="0"/>
                    <a:pt x="15894" y="0"/>
                  </a:cubicBezTo>
                  <a:close/>
                </a:path>
              </a:pathLst>
            </a:custGeom>
            <a:blipFill>
              <a:blip r:embed="rId6"/>
              <a:stretch>
                <a:fillRect l="-914" r="-914"/>
              </a:stretch>
            </a:blipFill>
          </p:spPr>
        </p:sp>
      </p:grpSp>
      <p:sp>
        <p:nvSpPr>
          <p:cNvPr id="9" name="Freeform 9"/>
          <p:cNvSpPr/>
          <p:nvPr/>
        </p:nvSpPr>
        <p:spPr>
          <a:xfrm rot="4360010">
            <a:off x="653554" y="843856"/>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738756" y="9116489"/>
            <a:ext cx="141811" cy="1418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6783573" y="781316"/>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3151929" y="332130"/>
            <a:ext cx="6658648" cy="1143635"/>
          </a:xfrm>
          <a:prstGeom prst="rect">
            <a:avLst/>
          </a:prstGeom>
        </p:spPr>
        <p:txBody>
          <a:bodyPr lIns="0" tIns="0" rIns="0" bIns="0" rtlCol="0" anchor="t">
            <a:spAutoFit/>
          </a:bodyPr>
          <a:lstStyle/>
          <a:p>
            <a:pPr marL="0" lvl="0" indent="0" algn="l">
              <a:lnSpc>
                <a:spcPts val="7480"/>
              </a:lnSpc>
              <a:spcBef>
                <a:spcPct val="0"/>
              </a:spcBef>
            </a:pPr>
            <a:r>
              <a:rPr lang="en-US" sz="6800" b="1" u="none" strike="noStrike">
                <a:solidFill>
                  <a:srgbClr val="456ED5"/>
                </a:solidFill>
                <a:latin typeface="Agrandir Bold"/>
                <a:ea typeface="Agrandir Bold"/>
                <a:cs typeface="Agrandir Bold"/>
                <a:sym typeface="Agrandir Bold"/>
              </a:rPr>
              <a:t>Results</a:t>
            </a: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809662" y="1934383"/>
            <a:ext cx="495893" cy="495893"/>
          </a:xfrm>
          <a:custGeom>
            <a:avLst/>
            <a:gdLst/>
            <a:ahLst/>
            <a:cxnLst/>
            <a:rect l="l" t="t" r="r" b="b"/>
            <a:pathLst>
              <a:path w="495893" h="495893">
                <a:moveTo>
                  <a:pt x="0" y="0"/>
                </a:moveTo>
                <a:lnTo>
                  <a:pt x="495892" y="0"/>
                </a:lnTo>
                <a:lnTo>
                  <a:pt x="495892" y="495892"/>
                </a:lnTo>
                <a:lnTo>
                  <a:pt x="0" y="495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746184"/>
            <a:ext cx="7183071" cy="6520921"/>
          </a:xfrm>
          <a:custGeom>
            <a:avLst/>
            <a:gdLst/>
            <a:ahLst/>
            <a:cxnLst/>
            <a:rect l="l" t="t" r="r" b="b"/>
            <a:pathLst>
              <a:path w="7183071" h="6520921">
                <a:moveTo>
                  <a:pt x="0" y="0"/>
                </a:moveTo>
                <a:lnTo>
                  <a:pt x="7183071" y="0"/>
                </a:lnTo>
                <a:lnTo>
                  <a:pt x="7183071" y="6520921"/>
                </a:lnTo>
                <a:lnTo>
                  <a:pt x="0" y="6520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51257" y="5996465"/>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804694" y="-17784"/>
            <a:ext cx="6483306" cy="4533904"/>
          </a:xfrm>
          <a:custGeom>
            <a:avLst/>
            <a:gdLst/>
            <a:ahLst/>
            <a:cxnLst/>
            <a:rect l="l" t="t" r="r" b="b"/>
            <a:pathLst>
              <a:path w="6483306" h="4533904">
                <a:moveTo>
                  <a:pt x="0" y="0"/>
                </a:moveTo>
                <a:lnTo>
                  <a:pt x="6483306" y="0"/>
                </a:lnTo>
                <a:lnTo>
                  <a:pt x="6483306" y="4533904"/>
                </a:lnTo>
                <a:lnTo>
                  <a:pt x="0" y="4533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9825716" y="1215361"/>
            <a:ext cx="260405" cy="2604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6377523" y="1648350"/>
            <a:ext cx="11341904" cy="4592800"/>
            <a:chOff x="0" y="0"/>
            <a:chExt cx="1757158" cy="711545"/>
          </a:xfrm>
        </p:grpSpPr>
        <p:sp>
          <p:nvSpPr>
            <p:cNvPr id="10" name="Freeform 10"/>
            <p:cNvSpPr/>
            <p:nvPr/>
          </p:nvSpPr>
          <p:spPr>
            <a:xfrm>
              <a:off x="0" y="0"/>
              <a:ext cx="1757158" cy="711545"/>
            </a:xfrm>
            <a:custGeom>
              <a:avLst/>
              <a:gdLst/>
              <a:ahLst/>
              <a:cxnLst/>
              <a:rect l="l" t="t" r="r" b="b"/>
              <a:pathLst>
                <a:path w="1757158" h="711545">
                  <a:moveTo>
                    <a:pt x="20478" y="0"/>
                  </a:moveTo>
                  <a:lnTo>
                    <a:pt x="1736680" y="0"/>
                  </a:lnTo>
                  <a:cubicBezTo>
                    <a:pt x="1742111" y="0"/>
                    <a:pt x="1747320" y="2157"/>
                    <a:pt x="1751160" y="5998"/>
                  </a:cubicBezTo>
                  <a:cubicBezTo>
                    <a:pt x="1755000" y="9838"/>
                    <a:pt x="1757158" y="15047"/>
                    <a:pt x="1757158" y="20478"/>
                  </a:cubicBezTo>
                  <a:lnTo>
                    <a:pt x="1757158" y="691067"/>
                  </a:lnTo>
                  <a:cubicBezTo>
                    <a:pt x="1757158" y="696498"/>
                    <a:pt x="1755000" y="701707"/>
                    <a:pt x="1751160" y="705547"/>
                  </a:cubicBezTo>
                  <a:cubicBezTo>
                    <a:pt x="1747320" y="709387"/>
                    <a:pt x="1742111" y="711545"/>
                    <a:pt x="1736680" y="711545"/>
                  </a:cubicBezTo>
                  <a:lnTo>
                    <a:pt x="20478" y="711545"/>
                  </a:lnTo>
                  <a:cubicBezTo>
                    <a:pt x="15047" y="711545"/>
                    <a:pt x="9838" y="709387"/>
                    <a:pt x="5998" y="705547"/>
                  </a:cubicBezTo>
                  <a:cubicBezTo>
                    <a:pt x="2157" y="701707"/>
                    <a:pt x="0" y="696498"/>
                    <a:pt x="0" y="691067"/>
                  </a:cubicBezTo>
                  <a:lnTo>
                    <a:pt x="0" y="20478"/>
                  </a:lnTo>
                  <a:cubicBezTo>
                    <a:pt x="0" y="15047"/>
                    <a:pt x="2157" y="9838"/>
                    <a:pt x="5998" y="5998"/>
                  </a:cubicBezTo>
                  <a:cubicBezTo>
                    <a:pt x="9838" y="2157"/>
                    <a:pt x="15047" y="0"/>
                    <a:pt x="20478" y="0"/>
                  </a:cubicBezTo>
                  <a:close/>
                </a:path>
              </a:pathLst>
            </a:custGeom>
            <a:blipFill>
              <a:blip r:embed="rId10"/>
              <a:stretch>
                <a:fillRect t="-1085" b="-1085"/>
              </a:stretch>
            </a:blipFill>
          </p:spPr>
        </p:sp>
      </p:grpSp>
      <p:sp>
        <p:nvSpPr>
          <p:cNvPr id="11" name="Freeform 11"/>
          <p:cNvSpPr/>
          <p:nvPr/>
        </p:nvSpPr>
        <p:spPr>
          <a:xfrm rot="4360010">
            <a:off x="653554" y="843856"/>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rot="-974288">
            <a:off x="9018588" y="9288530"/>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738756" y="9116489"/>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6783573" y="781316"/>
            <a:ext cx="141811" cy="14181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809662" y="3105283"/>
            <a:ext cx="5567861" cy="53435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This chart shows the main factors causing production downtime, with machine adjustment and machine failure being the highest contributors. Other factors like inventory shortage and batch change also add to the total downtime but their impact is less significant.</a:t>
            </a:r>
          </a:p>
        </p:txBody>
      </p:sp>
      <p:sp>
        <p:nvSpPr>
          <p:cNvPr id="20" name="TextBox 20"/>
          <p:cNvSpPr txBox="1"/>
          <p:nvPr/>
        </p:nvSpPr>
        <p:spPr>
          <a:xfrm>
            <a:off x="1539778" y="1858183"/>
            <a:ext cx="3469407" cy="1047750"/>
          </a:xfrm>
          <a:prstGeom prst="rect">
            <a:avLst/>
          </a:prstGeom>
        </p:spPr>
        <p:txBody>
          <a:bodyPr lIns="0" tIns="0" rIns="0" bIns="0" rtlCol="0" anchor="t">
            <a:spAutoFit/>
          </a:bodyPr>
          <a:lstStyle/>
          <a:p>
            <a:pPr algn="l">
              <a:lnSpc>
                <a:spcPts val="4199"/>
              </a:lnSpc>
              <a:spcBef>
                <a:spcPct val="0"/>
              </a:spcBef>
            </a:pPr>
            <a:r>
              <a:rPr lang="en-US" sz="2999" b="1">
                <a:solidFill>
                  <a:srgbClr val="0B0A0A"/>
                </a:solidFill>
                <a:latin typeface="Poppins Bold"/>
                <a:ea typeface="Poppins Bold"/>
                <a:cs typeface="Poppins Bold"/>
                <a:sym typeface="Poppins Bold"/>
              </a:rPr>
              <a:t>Total Downtime by Factor</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551257" y="5996465"/>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04694" y="-17784"/>
            <a:ext cx="6483306" cy="4533904"/>
          </a:xfrm>
          <a:custGeom>
            <a:avLst/>
            <a:gdLst/>
            <a:ahLst/>
            <a:cxnLst/>
            <a:rect l="l" t="t" r="r" b="b"/>
            <a:pathLst>
              <a:path w="6483306" h="4533904">
                <a:moveTo>
                  <a:pt x="0" y="0"/>
                </a:moveTo>
                <a:lnTo>
                  <a:pt x="6483306" y="0"/>
                </a:lnTo>
                <a:lnTo>
                  <a:pt x="6483306" y="4533904"/>
                </a:lnTo>
                <a:lnTo>
                  <a:pt x="0" y="4533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825716" y="1215361"/>
            <a:ext cx="260405" cy="26040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1837441" y="1475765"/>
            <a:ext cx="14613118" cy="8296785"/>
            <a:chOff x="0" y="0"/>
            <a:chExt cx="2263954" cy="1285389"/>
          </a:xfrm>
        </p:grpSpPr>
        <p:sp>
          <p:nvSpPr>
            <p:cNvPr id="8" name="Freeform 8"/>
            <p:cNvSpPr/>
            <p:nvPr/>
          </p:nvSpPr>
          <p:spPr>
            <a:xfrm>
              <a:off x="0" y="0"/>
              <a:ext cx="2263954" cy="1285389"/>
            </a:xfrm>
            <a:custGeom>
              <a:avLst/>
              <a:gdLst/>
              <a:ahLst/>
              <a:cxnLst/>
              <a:rect l="l" t="t" r="r" b="b"/>
              <a:pathLst>
                <a:path w="2263954" h="1285389">
                  <a:moveTo>
                    <a:pt x="15894" y="0"/>
                  </a:moveTo>
                  <a:lnTo>
                    <a:pt x="2248061" y="0"/>
                  </a:lnTo>
                  <a:cubicBezTo>
                    <a:pt x="2252276" y="0"/>
                    <a:pt x="2256319" y="1675"/>
                    <a:pt x="2259299" y="4655"/>
                  </a:cubicBezTo>
                  <a:cubicBezTo>
                    <a:pt x="2262280" y="7636"/>
                    <a:pt x="2263954" y="11678"/>
                    <a:pt x="2263954" y="15894"/>
                  </a:cubicBezTo>
                  <a:lnTo>
                    <a:pt x="2263954" y="1269495"/>
                  </a:lnTo>
                  <a:cubicBezTo>
                    <a:pt x="2263954" y="1273711"/>
                    <a:pt x="2262280" y="1277753"/>
                    <a:pt x="2259299" y="1280734"/>
                  </a:cubicBezTo>
                  <a:cubicBezTo>
                    <a:pt x="2256319" y="1283715"/>
                    <a:pt x="2252276" y="1285389"/>
                    <a:pt x="2248061" y="1285389"/>
                  </a:cubicBezTo>
                  <a:lnTo>
                    <a:pt x="15894" y="1285389"/>
                  </a:lnTo>
                  <a:cubicBezTo>
                    <a:pt x="11678" y="1285389"/>
                    <a:pt x="7636" y="1283715"/>
                    <a:pt x="4655" y="1280734"/>
                  </a:cubicBezTo>
                  <a:cubicBezTo>
                    <a:pt x="1675" y="1277753"/>
                    <a:pt x="0" y="1273711"/>
                    <a:pt x="0" y="1269495"/>
                  </a:cubicBezTo>
                  <a:lnTo>
                    <a:pt x="0" y="15894"/>
                  </a:lnTo>
                  <a:cubicBezTo>
                    <a:pt x="0" y="11678"/>
                    <a:pt x="1675" y="7636"/>
                    <a:pt x="4655" y="4655"/>
                  </a:cubicBezTo>
                  <a:cubicBezTo>
                    <a:pt x="7636" y="1675"/>
                    <a:pt x="11678" y="0"/>
                    <a:pt x="15894" y="0"/>
                  </a:cubicBezTo>
                  <a:close/>
                </a:path>
              </a:pathLst>
            </a:custGeom>
            <a:blipFill>
              <a:blip r:embed="rId6"/>
              <a:stretch>
                <a:fillRect l="-914" r="-914"/>
              </a:stretch>
            </a:blipFill>
          </p:spPr>
        </p:sp>
      </p:grpSp>
      <p:sp>
        <p:nvSpPr>
          <p:cNvPr id="9" name="Freeform 9"/>
          <p:cNvSpPr/>
          <p:nvPr/>
        </p:nvSpPr>
        <p:spPr>
          <a:xfrm rot="4360010">
            <a:off x="653554" y="843856"/>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738756" y="9116489"/>
            <a:ext cx="141811" cy="1418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6783573" y="781316"/>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3151929" y="332130"/>
            <a:ext cx="6658648" cy="1143635"/>
          </a:xfrm>
          <a:prstGeom prst="rect">
            <a:avLst/>
          </a:prstGeom>
        </p:spPr>
        <p:txBody>
          <a:bodyPr lIns="0" tIns="0" rIns="0" bIns="0" rtlCol="0" anchor="t">
            <a:spAutoFit/>
          </a:bodyPr>
          <a:lstStyle/>
          <a:p>
            <a:pPr marL="0" lvl="0" indent="0" algn="l">
              <a:lnSpc>
                <a:spcPts val="7480"/>
              </a:lnSpc>
              <a:spcBef>
                <a:spcPct val="0"/>
              </a:spcBef>
            </a:pPr>
            <a:r>
              <a:rPr lang="en-US" sz="6800" b="1" u="none" strike="noStrike">
                <a:solidFill>
                  <a:srgbClr val="456ED5"/>
                </a:solidFill>
                <a:latin typeface="Agrandir Bold"/>
                <a:ea typeface="Agrandir Bold"/>
                <a:cs typeface="Agrandir Bold"/>
                <a:sym typeface="Agrandir Bold"/>
              </a:rPr>
              <a:t>Results</a:t>
            </a: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9FF"/>
        </a:solidFill>
        <a:effectLst/>
      </p:bgPr>
    </p:bg>
    <p:spTree>
      <p:nvGrpSpPr>
        <p:cNvPr id="1" name=""/>
        <p:cNvGrpSpPr/>
        <p:nvPr/>
      </p:nvGrpSpPr>
      <p:grpSpPr>
        <a:xfrm>
          <a:off x="0" y="0"/>
          <a:ext cx="0" cy="0"/>
          <a:chOff x="0" y="0"/>
          <a:chExt cx="0" cy="0"/>
        </a:xfrm>
      </p:grpSpPr>
      <p:sp>
        <p:nvSpPr>
          <p:cNvPr id="2" name="Freeform 2"/>
          <p:cNvSpPr/>
          <p:nvPr/>
        </p:nvSpPr>
        <p:spPr>
          <a:xfrm>
            <a:off x="809662" y="1934383"/>
            <a:ext cx="495893" cy="495893"/>
          </a:xfrm>
          <a:custGeom>
            <a:avLst/>
            <a:gdLst/>
            <a:ahLst/>
            <a:cxnLst/>
            <a:rect l="l" t="t" r="r" b="b"/>
            <a:pathLst>
              <a:path w="495893" h="495893">
                <a:moveTo>
                  <a:pt x="0" y="0"/>
                </a:moveTo>
                <a:lnTo>
                  <a:pt x="495892" y="0"/>
                </a:lnTo>
                <a:lnTo>
                  <a:pt x="495892" y="495892"/>
                </a:lnTo>
                <a:lnTo>
                  <a:pt x="0" y="495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746184"/>
            <a:ext cx="7183071" cy="6520921"/>
          </a:xfrm>
          <a:custGeom>
            <a:avLst/>
            <a:gdLst/>
            <a:ahLst/>
            <a:cxnLst/>
            <a:rect l="l" t="t" r="r" b="b"/>
            <a:pathLst>
              <a:path w="7183071" h="6520921">
                <a:moveTo>
                  <a:pt x="0" y="0"/>
                </a:moveTo>
                <a:lnTo>
                  <a:pt x="7183071" y="0"/>
                </a:lnTo>
                <a:lnTo>
                  <a:pt x="7183071" y="6520921"/>
                </a:lnTo>
                <a:lnTo>
                  <a:pt x="0" y="6520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51257" y="5996465"/>
            <a:ext cx="6247553" cy="4430083"/>
          </a:xfrm>
          <a:custGeom>
            <a:avLst/>
            <a:gdLst/>
            <a:ahLst/>
            <a:cxnLst/>
            <a:rect l="l" t="t" r="r" b="b"/>
            <a:pathLst>
              <a:path w="6247553" h="4430083">
                <a:moveTo>
                  <a:pt x="0" y="0"/>
                </a:moveTo>
                <a:lnTo>
                  <a:pt x="6247553" y="0"/>
                </a:lnTo>
                <a:lnTo>
                  <a:pt x="6247553" y="4430083"/>
                </a:lnTo>
                <a:lnTo>
                  <a:pt x="0" y="44300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804694" y="-17784"/>
            <a:ext cx="6483306" cy="4533904"/>
          </a:xfrm>
          <a:custGeom>
            <a:avLst/>
            <a:gdLst/>
            <a:ahLst/>
            <a:cxnLst/>
            <a:rect l="l" t="t" r="r" b="b"/>
            <a:pathLst>
              <a:path w="6483306" h="4533904">
                <a:moveTo>
                  <a:pt x="0" y="0"/>
                </a:moveTo>
                <a:lnTo>
                  <a:pt x="6483306" y="0"/>
                </a:lnTo>
                <a:lnTo>
                  <a:pt x="6483306" y="4533904"/>
                </a:lnTo>
                <a:lnTo>
                  <a:pt x="0" y="4533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9825716" y="1215361"/>
            <a:ext cx="260405" cy="2604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CEE6F9"/>
              </a:solidFill>
              <a:prstDash val="solid"/>
              <a:miter/>
            </a:ln>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6925384" y="1648350"/>
            <a:ext cx="10794043" cy="6563156"/>
            <a:chOff x="0" y="0"/>
            <a:chExt cx="1672280" cy="1016805"/>
          </a:xfrm>
        </p:grpSpPr>
        <p:sp>
          <p:nvSpPr>
            <p:cNvPr id="10" name="Freeform 10"/>
            <p:cNvSpPr/>
            <p:nvPr/>
          </p:nvSpPr>
          <p:spPr>
            <a:xfrm>
              <a:off x="0" y="0"/>
              <a:ext cx="1672280" cy="1016805"/>
            </a:xfrm>
            <a:custGeom>
              <a:avLst/>
              <a:gdLst/>
              <a:ahLst/>
              <a:cxnLst/>
              <a:rect l="l" t="t" r="r" b="b"/>
              <a:pathLst>
                <a:path w="1672280" h="1016805">
                  <a:moveTo>
                    <a:pt x="21517" y="0"/>
                  </a:moveTo>
                  <a:lnTo>
                    <a:pt x="1650762" y="0"/>
                  </a:lnTo>
                  <a:cubicBezTo>
                    <a:pt x="1656469" y="0"/>
                    <a:pt x="1661942" y="2267"/>
                    <a:pt x="1665978" y="6302"/>
                  </a:cubicBezTo>
                  <a:cubicBezTo>
                    <a:pt x="1670013" y="10338"/>
                    <a:pt x="1672280" y="15810"/>
                    <a:pt x="1672280" y="21517"/>
                  </a:cubicBezTo>
                  <a:lnTo>
                    <a:pt x="1672280" y="995287"/>
                  </a:lnTo>
                  <a:cubicBezTo>
                    <a:pt x="1672280" y="1007171"/>
                    <a:pt x="1662646" y="1016805"/>
                    <a:pt x="1650762" y="1016805"/>
                  </a:cubicBezTo>
                  <a:lnTo>
                    <a:pt x="21517" y="1016805"/>
                  </a:lnTo>
                  <a:cubicBezTo>
                    <a:pt x="15810" y="1016805"/>
                    <a:pt x="10338" y="1014538"/>
                    <a:pt x="6302" y="1010502"/>
                  </a:cubicBezTo>
                  <a:cubicBezTo>
                    <a:pt x="2267" y="1006467"/>
                    <a:pt x="0" y="1000994"/>
                    <a:pt x="0" y="995287"/>
                  </a:cubicBezTo>
                  <a:lnTo>
                    <a:pt x="0" y="21517"/>
                  </a:lnTo>
                  <a:cubicBezTo>
                    <a:pt x="0" y="15810"/>
                    <a:pt x="2267" y="10338"/>
                    <a:pt x="6302" y="6302"/>
                  </a:cubicBezTo>
                  <a:cubicBezTo>
                    <a:pt x="10338" y="2267"/>
                    <a:pt x="15810" y="0"/>
                    <a:pt x="21517" y="0"/>
                  </a:cubicBezTo>
                  <a:close/>
                </a:path>
              </a:pathLst>
            </a:custGeom>
            <a:blipFill>
              <a:blip r:embed="rId10"/>
              <a:stretch>
                <a:fillRect l="-25077" r="-25077" b="-2048"/>
              </a:stretch>
            </a:blipFill>
          </p:spPr>
        </p:sp>
      </p:grpSp>
      <p:sp>
        <p:nvSpPr>
          <p:cNvPr id="11" name="Freeform 11"/>
          <p:cNvSpPr/>
          <p:nvPr/>
        </p:nvSpPr>
        <p:spPr>
          <a:xfrm rot="4360010">
            <a:off x="653554" y="843856"/>
            <a:ext cx="454026" cy="439167"/>
          </a:xfrm>
          <a:custGeom>
            <a:avLst/>
            <a:gdLst/>
            <a:ahLst/>
            <a:cxnLst/>
            <a:rect l="l" t="t" r="r" b="b"/>
            <a:pathLst>
              <a:path w="454026" h="439167">
                <a:moveTo>
                  <a:pt x="0" y="0"/>
                </a:moveTo>
                <a:lnTo>
                  <a:pt x="454026" y="0"/>
                </a:lnTo>
                <a:lnTo>
                  <a:pt x="454026" y="439167"/>
                </a:lnTo>
                <a:lnTo>
                  <a:pt x="0" y="4391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rot="-974288">
            <a:off x="9018588" y="9288530"/>
            <a:ext cx="250824" cy="242615"/>
          </a:xfrm>
          <a:custGeom>
            <a:avLst/>
            <a:gdLst/>
            <a:ahLst/>
            <a:cxnLst/>
            <a:rect l="l" t="t" r="r" b="b"/>
            <a:pathLst>
              <a:path w="250824" h="242615">
                <a:moveTo>
                  <a:pt x="0" y="0"/>
                </a:moveTo>
                <a:lnTo>
                  <a:pt x="250824" y="0"/>
                </a:lnTo>
                <a:lnTo>
                  <a:pt x="250824" y="242615"/>
                </a:lnTo>
                <a:lnTo>
                  <a:pt x="0" y="2426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738756" y="9116489"/>
            <a:ext cx="141811" cy="141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a:off x="6783573" y="781316"/>
            <a:ext cx="141811" cy="14181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6F9"/>
            </a:solidFill>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809662" y="3105283"/>
            <a:ext cx="5567861" cy="4276725"/>
          </a:xfrm>
          <a:prstGeom prst="rect">
            <a:avLst/>
          </a:prstGeom>
        </p:spPr>
        <p:txBody>
          <a:bodyPr lIns="0" tIns="0" rIns="0" bIns="0" rtlCol="0" anchor="t">
            <a:spAutoFit/>
          </a:bodyPr>
          <a:lstStyle/>
          <a:p>
            <a:pPr algn="l">
              <a:lnSpc>
                <a:spcPts val="4200"/>
              </a:lnSpc>
            </a:pPr>
            <a:r>
              <a:rPr lang="en-US" sz="3000">
                <a:solidFill>
                  <a:srgbClr val="0B0A0A"/>
                </a:solidFill>
                <a:latin typeface="Poppins"/>
                <a:ea typeface="Poppins"/>
                <a:cs typeface="Poppins"/>
                <a:sym typeface="Poppins"/>
              </a:rPr>
              <a:t>This chart shows downtime distribution by product, with CO-600 accounting for the largest share followed by CO-2L and RB-600.</a:t>
            </a:r>
          </a:p>
          <a:p>
            <a:pPr algn="l">
              <a:lnSpc>
                <a:spcPts val="4200"/>
              </a:lnSpc>
            </a:pPr>
            <a:r>
              <a:rPr lang="en-US" sz="3000">
                <a:solidFill>
                  <a:srgbClr val="0B0A0A"/>
                </a:solidFill>
                <a:latin typeface="Poppins"/>
                <a:ea typeface="Poppins"/>
                <a:cs typeface="Poppins"/>
                <a:sym typeface="Poppins"/>
              </a:rPr>
              <a:t>Products like OR-600 and DC-600 contribute the least to overall downtime.</a:t>
            </a:r>
          </a:p>
        </p:txBody>
      </p:sp>
      <p:sp>
        <p:nvSpPr>
          <p:cNvPr id="20" name="TextBox 20"/>
          <p:cNvSpPr txBox="1"/>
          <p:nvPr/>
        </p:nvSpPr>
        <p:spPr>
          <a:xfrm>
            <a:off x="1539778" y="1858183"/>
            <a:ext cx="3469407" cy="1047750"/>
          </a:xfrm>
          <a:prstGeom prst="rect">
            <a:avLst/>
          </a:prstGeom>
        </p:spPr>
        <p:txBody>
          <a:bodyPr lIns="0" tIns="0" rIns="0" bIns="0" rtlCol="0" anchor="t">
            <a:spAutoFit/>
          </a:bodyPr>
          <a:lstStyle/>
          <a:p>
            <a:pPr algn="l">
              <a:lnSpc>
                <a:spcPts val="4199"/>
              </a:lnSpc>
              <a:spcBef>
                <a:spcPct val="0"/>
              </a:spcBef>
            </a:pPr>
            <a:r>
              <a:rPr lang="en-US" sz="2999" b="1">
                <a:solidFill>
                  <a:srgbClr val="0B0A0A"/>
                </a:solidFill>
                <a:latin typeface="Poppins Bold"/>
                <a:ea typeface="Poppins Bold"/>
                <a:cs typeface="Poppins Bold"/>
                <a:sym typeface="Poppins Bold"/>
              </a:rPr>
              <a:t>Downtime by Product</a:t>
            </a: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471</Words>
  <Application>Microsoft Office PowerPoint</Application>
  <PresentationFormat>Custom</PresentationFormat>
  <Paragraphs>45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Poppins</vt:lpstr>
      <vt:lpstr>Poppins Bold</vt:lpstr>
      <vt:lpstr>Agrandir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and Yellow Modern Logistics Pitch Deck Presentation</dc:title>
  <cp:lastModifiedBy>Hanan Abdulrazeq</cp:lastModifiedBy>
  <cp:revision>2</cp:revision>
  <dcterms:created xsi:type="dcterms:W3CDTF">2006-08-16T00:00:00Z</dcterms:created>
  <dcterms:modified xsi:type="dcterms:W3CDTF">2025-11-29T13:18:37Z</dcterms:modified>
  <dc:identifier>DAG5pnVwf8s</dc:identifier>
</cp:coreProperties>
</file>